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2" r:id="rId3"/>
    <p:sldId id="286" r:id="rId4"/>
    <p:sldId id="258" r:id="rId5"/>
    <p:sldId id="260" r:id="rId6"/>
    <p:sldId id="271" r:id="rId7"/>
    <p:sldId id="261" r:id="rId8"/>
    <p:sldId id="273" r:id="rId9"/>
    <p:sldId id="285" r:id="rId10"/>
    <p:sldId id="274" r:id="rId11"/>
    <p:sldId id="275" r:id="rId12"/>
    <p:sldId id="276" r:id="rId13"/>
    <p:sldId id="277" r:id="rId14"/>
    <p:sldId id="268" r:id="rId15"/>
    <p:sldId id="278" r:id="rId16"/>
    <p:sldId id="283" r:id="rId17"/>
    <p:sldId id="284" r:id="rId18"/>
    <p:sldId id="264" r:id="rId19"/>
    <p:sldId id="279" r:id="rId20"/>
    <p:sldId id="263" r:id="rId21"/>
    <p:sldId id="266" r:id="rId22"/>
    <p:sldId id="265" r:id="rId23"/>
    <p:sldId id="280" r:id="rId24"/>
    <p:sldId id="281" r:id="rId2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E71F"/>
    <a:srgbClr val="FF8205"/>
    <a:srgbClr val="F9440B"/>
    <a:srgbClr val="4CEEB4"/>
    <a:srgbClr val="FF66CC"/>
    <a:srgbClr val="561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646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89" d="100"/>
          <a:sy n="89" d="100"/>
        </p:scale>
        <p:origin x="37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02518ADE-C244-49D6-965C-FE3C205B4C38}">
      <dgm:prSet custT="1"/>
      <dgm:spPr/>
      <dgm:t>
        <a:bodyPr/>
        <a:lstStyle/>
        <a:p>
          <a:pPr rtl="0"/>
          <a:r>
            <a:rPr lang="it-IT" sz="900" b="1"/>
            <a:t>Riconoscere i suoni;</a:t>
          </a:r>
        </a:p>
      </dgm:t>
    </dgm:pt>
    <dgm:pt modelId="{0D9F4BF8-8C5E-47E2-9301-7817BE87CE5F}" type="parTrans" cxnId="{9745A7DC-2847-44E2-B351-FCC62CB72A18}">
      <dgm:prSet/>
      <dgm:spPr/>
      <dgm:t>
        <a:bodyPr/>
        <a:lstStyle/>
        <a:p>
          <a:endParaRPr lang="it-IT" sz="2000" b="1"/>
        </a:p>
      </dgm:t>
    </dgm:pt>
    <dgm:pt modelId="{A461DB22-4C21-4780-9C99-585F79C4F9F6}" type="sibTrans" cxnId="{9745A7DC-2847-44E2-B351-FCC62CB72A18}">
      <dgm:prSet/>
      <dgm:spPr/>
      <dgm:t>
        <a:bodyPr/>
        <a:lstStyle/>
        <a:p>
          <a:endParaRPr lang="it-IT" sz="2000" b="1"/>
        </a:p>
      </dgm:t>
    </dgm:pt>
    <dgm:pt modelId="{D937003A-0988-423E-8727-BCAB52D2AE2E}">
      <dgm:prSet custT="1"/>
      <dgm:spPr/>
      <dgm:t>
        <a:bodyPr/>
        <a:lstStyle/>
        <a:p>
          <a:pPr rtl="0"/>
          <a:r>
            <a:rPr lang="it-IT" sz="900" b="1"/>
            <a:t>Riconoscere e riprodurre sequenze ritmiche;</a:t>
          </a:r>
        </a:p>
      </dgm:t>
    </dgm:pt>
    <dgm:pt modelId="{2B0F9EFF-66C7-4D5F-BECC-E726E77079C1}" type="parTrans" cxnId="{D239B195-FE6E-4CDE-B50B-CC09FC9EA53C}">
      <dgm:prSet/>
      <dgm:spPr/>
      <dgm:t>
        <a:bodyPr/>
        <a:lstStyle/>
        <a:p>
          <a:endParaRPr lang="it-IT" sz="2000" b="1"/>
        </a:p>
      </dgm:t>
    </dgm:pt>
    <dgm:pt modelId="{3C31EBA6-DB3C-48B5-96FC-F8D48EFCF8AB}" type="sibTrans" cxnId="{D239B195-FE6E-4CDE-B50B-CC09FC9EA53C}">
      <dgm:prSet/>
      <dgm:spPr/>
      <dgm:t>
        <a:bodyPr/>
        <a:lstStyle/>
        <a:p>
          <a:endParaRPr lang="it-IT" sz="2000" b="1"/>
        </a:p>
      </dgm:t>
    </dgm:pt>
    <dgm:pt modelId="{A4EDABAD-0CA8-4A0F-8B45-F1A74B407CFD}">
      <dgm:prSet custT="1"/>
      <dgm:spPr/>
      <dgm:t>
        <a:bodyPr/>
        <a:lstStyle/>
        <a:p>
          <a:pPr rtl="0"/>
          <a:r>
            <a:rPr lang="it-IT" sz="900" b="1"/>
            <a:t>Promuovere un atteggiamento positivo e curioso nei confronti degli strumenti tecnologici;</a:t>
          </a:r>
        </a:p>
      </dgm:t>
    </dgm:pt>
    <dgm:pt modelId="{05A10783-3FEC-4F85-A4A6-0A264DEEE80E}" type="parTrans" cxnId="{0EAEBC7B-C80E-4A1F-BC3C-3E870E9318AF}">
      <dgm:prSet/>
      <dgm:spPr/>
      <dgm:t>
        <a:bodyPr/>
        <a:lstStyle/>
        <a:p>
          <a:endParaRPr lang="it-IT" sz="2000" b="1"/>
        </a:p>
      </dgm:t>
    </dgm:pt>
    <dgm:pt modelId="{7B5954D7-DFB8-4C29-9EC1-5A86F6092A91}" type="sibTrans" cxnId="{0EAEBC7B-C80E-4A1F-BC3C-3E870E9318AF}">
      <dgm:prSet/>
      <dgm:spPr/>
      <dgm:t>
        <a:bodyPr/>
        <a:lstStyle/>
        <a:p>
          <a:endParaRPr lang="it-IT" sz="2000" b="1"/>
        </a:p>
      </dgm:t>
    </dgm:pt>
    <dgm:pt modelId="{909BE728-2E6A-4F87-AEEA-1B346B47A325}">
      <dgm:prSet custT="1"/>
      <dgm:spPr/>
      <dgm:t>
        <a:bodyPr/>
        <a:lstStyle/>
        <a:p>
          <a:pPr rtl="0"/>
          <a:r>
            <a:rPr lang="it-IT" sz="900" b="1" dirty="0"/>
            <a:t>Comprendere ed eseguire istruzioni;</a:t>
          </a:r>
        </a:p>
      </dgm:t>
    </dgm:pt>
    <dgm:pt modelId="{6B8F1158-57E7-4F35-BD5E-541B05C4A42B}" type="parTrans" cxnId="{34BCF83A-65D1-4BD2-9F1E-D18A85EEA6D8}">
      <dgm:prSet/>
      <dgm:spPr/>
      <dgm:t>
        <a:bodyPr/>
        <a:lstStyle/>
        <a:p>
          <a:endParaRPr lang="it-IT" sz="2000" b="1"/>
        </a:p>
      </dgm:t>
    </dgm:pt>
    <dgm:pt modelId="{FD2F1913-CB30-43F0-8D34-4549EDC3C739}" type="sibTrans" cxnId="{34BCF83A-65D1-4BD2-9F1E-D18A85EEA6D8}">
      <dgm:prSet/>
      <dgm:spPr/>
      <dgm:t>
        <a:bodyPr/>
        <a:lstStyle/>
        <a:p>
          <a:endParaRPr lang="it-IT" sz="2000" b="1"/>
        </a:p>
      </dgm:t>
    </dgm:pt>
    <dgm:pt modelId="{238108B0-8404-41C3-9E4C-882552C2AB4F}">
      <dgm:prSet custT="1"/>
      <dgm:spPr/>
      <dgm:t>
        <a:bodyPr/>
        <a:lstStyle/>
        <a:p>
          <a:pPr rtl="0"/>
          <a:r>
            <a:rPr lang="it-IT" sz="900" b="1"/>
            <a:t>Acquisire consapevolezza del proprio corpo e dei propri movimenti;</a:t>
          </a:r>
        </a:p>
      </dgm:t>
    </dgm:pt>
    <dgm:pt modelId="{13A15045-311F-4D78-9020-0E0565DA945E}" type="parTrans" cxnId="{F10A441B-4148-467B-AECB-A6D124270C4A}">
      <dgm:prSet/>
      <dgm:spPr/>
      <dgm:t>
        <a:bodyPr/>
        <a:lstStyle/>
        <a:p>
          <a:endParaRPr lang="it-IT" sz="2000" b="1"/>
        </a:p>
      </dgm:t>
    </dgm:pt>
    <dgm:pt modelId="{83E33D2C-BFD2-4B36-81C7-719E263DAEAD}" type="sibTrans" cxnId="{F10A441B-4148-467B-AECB-A6D124270C4A}">
      <dgm:prSet/>
      <dgm:spPr/>
      <dgm:t>
        <a:bodyPr/>
        <a:lstStyle/>
        <a:p>
          <a:endParaRPr lang="it-IT" sz="2000" b="1"/>
        </a:p>
      </dgm:t>
    </dgm:pt>
    <dgm:pt modelId="{DB38BC73-2D99-4B19-8849-940A97B8638E}">
      <dgm:prSet custT="1"/>
      <dgm:spPr/>
      <dgm:t>
        <a:bodyPr/>
        <a:lstStyle/>
        <a:p>
          <a:pPr rtl="0"/>
          <a:r>
            <a:rPr lang="it-IT" sz="900" b="1" dirty="0"/>
            <a:t>Sviluppo del pensiero computazionale;</a:t>
          </a:r>
        </a:p>
      </dgm:t>
    </dgm:pt>
    <dgm:pt modelId="{AE91AE8A-C49E-4AEA-80FE-69CAD73F6268}" type="parTrans" cxnId="{6B8596A6-BEE8-4FBD-96E9-3F72B251A24E}">
      <dgm:prSet/>
      <dgm:spPr/>
      <dgm:t>
        <a:bodyPr/>
        <a:lstStyle/>
        <a:p>
          <a:endParaRPr lang="it-IT" sz="2000" b="1"/>
        </a:p>
      </dgm:t>
    </dgm:pt>
    <dgm:pt modelId="{A62D3E9D-5631-4961-8D9D-27D7742A4E02}" type="sibTrans" cxnId="{6B8596A6-BEE8-4FBD-96E9-3F72B251A24E}">
      <dgm:prSet/>
      <dgm:spPr/>
      <dgm:t>
        <a:bodyPr/>
        <a:lstStyle/>
        <a:p>
          <a:endParaRPr lang="it-IT" sz="2000" b="1"/>
        </a:p>
      </dgm:t>
    </dgm:pt>
    <dgm:pt modelId="{ADA98BAB-A779-47CF-8632-DAB3AA1312FE}">
      <dgm:prSet custT="1"/>
      <dgm:spPr/>
      <dgm:t>
        <a:bodyPr/>
        <a:lstStyle/>
        <a:p>
          <a:pPr rtl="0"/>
          <a:r>
            <a:rPr lang="it-IT" sz="900" b="1" dirty="0"/>
            <a:t>Acquisire le basi del linguaggio di programmazione.</a:t>
          </a:r>
        </a:p>
      </dgm:t>
    </dgm:pt>
    <dgm:pt modelId="{4FFB10A0-4823-4C02-A645-5473893465CD}" type="parTrans" cxnId="{64A97118-0466-4C6E-8F9E-7D863D2B35BA}">
      <dgm:prSet/>
      <dgm:spPr/>
      <dgm:t>
        <a:bodyPr/>
        <a:lstStyle/>
        <a:p>
          <a:endParaRPr lang="it-IT" sz="2000" b="1"/>
        </a:p>
      </dgm:t>
    </dgm:pt>
    <dgm:pt modelId="{AB95A37E-811D-4571-A5ED-DAA8D400112E}" type="sibTrans" cxnId="{64A97118-0466-4C6E-8F9E-7D863D2B35BA}">
      <dgm:prSet/>
      <dgm:spPr/>
      <dgm:t>
        <a:bodyPr/>
        <a:lstStyle/>
        <a:p>
          <a:endParaRPr lang="it-IT" sz="2000" b="1"/>
        </a:p>
      </dgm:t>
    </dgm:pt>
    <dgm:pt modelId="{068CCA7D-1404-4068-AB93-6968EFC37502}" type="pres">
      <dgm:prSet presAssocID="{B842BC11-90CF-49FF-8D61-E8A8AAFE1BB6}" presName="diagram" presStyleCnt="0">
        <dgm:presLayoutVars>
          <dgm:dir/>
          <dgm:resizeHandles val="exact"/>
        </dgm:presLayoutVars>
      </dgm:prSet>
      <dgm:spPr/>
    </dgm:pt>
    <dgm:pt modelId="{D5F70DCB-E1D9-4FA6-ABDD-DD1EE8C49515}" type="pres">
      <dgm:prSet presAssocID="{02518ADE-C244-49D6-965C-FE3C205B4C38}" presName="node" presStyleLbl="node1" presStyleIdx="0" presStyleCnt="7">
        <dgm:presLayoutVars>
          <dgm:bulletEnabled val="1"/>
        </dgm:presLayoutVars>
      </dgm:prSet>
      <dgm:spPr/>
    </dgm:pt>
    <dgm:pt modelId="{74F137FE-85AE-4345-86BA-680F3A73E18F}" type="pres">
      <dgm:prSet presAssocID="{A461DB22-4C21-4780-9C99-585F79C4F9F6}" presName="sibTrans" presStyleCnt="0"/>
      <dgm:spPr/>
    </dgm:pt>
    <dgm:pt modelId="{044C8C55-DC34-442B-8FEB-47FB5B5F9D04}" type="pres">
      <dgm:prSet presAssocID="{D937003A-0988-423E-8727-BCAB52D2AE2E}" presName="node" presStyleLbl="node1" presStyleIdx="1" presStyleCnt="7">
        <dgm:presLayoutVars>
          <dgm:bulletEnabled val="1"/>
        </dgm:presLayoutVars>
      </dgm:prSet>
      <dgm:spPr/>
    </dgm:pt>
    <dgm:pt modelId="{F5736A0D-53F9-437B-9F3D-9FB016F105C0}" type="pres">
      <dgm:prSet presAssocID="{3C31EBA6-DB3C-48B5-96FC-F8D48EFCF8AB}" presName="sibTrans" presStyleCnt="0"/>
      <dgm:spPr/>
    </dgm:pt>
    <dgm:pt modelId="{C37ECB5A-B5CA-4AF8-AC01-21CC5AEBBE2F}" type="pres">
      <dgm:prSet presAssocID="{A4EDABAD-0CA8-4A0F-8B45-F1A74B407CFD}" presName="node" presStyleLbl="node1" presStyleIdx="2" presStyleCnt="7">
        <dgm:presLayoutVars>
          <dgm:bulletEnabled val="1"/>
        </dgm:presLayoutVars>
      </dgm:prSet>
      <dgm:spPr/>
    </dgm:pt>
    <dgm:pt modelId="{C58DD867-072F-4AF8-8657-14E2989F030C}" type="pres">
      <dgm:prSet presAssocID="{7B5954D7-DFB8-4C29-9EC1-5A86F6092A91}" presName="sibTrans" presStyleCnt="0"/>
      <dgm:spPr/>
    </dgm:pt>
    <dgm:pt modelId="{B9F32021-04BD-4F95-8A23-46B778CB7313}" type="pres">
      <dgm:prSet presAssocID="{909BE728-2E6A-4F87-AEEA-1B346B47A325}" presName="node" presStyleLbl="node1" presStyleIdx="3" presStyleCnt="7">
        <dgm:presLayoutVars>
          <dgm:bulletEnabled val="1"/>
        </dgm:presLayoutVars>
      </dgm:prSet>
      <dgm:spPr/>
    </dgm:pt>
    <dgm:pt modelId="{0CD69548-0740-4C1A-B597-C4EE2F0E11B3}" type="pres">
      <dgm:prSet presAssocID="{FD2F1913-CB30-43F0-8D34-4549EDC3C739}" presName="sibTrans" presStyleCnt="0"/>
      <dgm:spPr/>
    </dgm:pt>
    <dgm:pt modelId="{DE5B4ACE-E6B4-482B-AEDB-CF5120689BA8}" type="pres">
      <dgm:prSet presAssocID="{238108B0-8404-41C3-9E4C-882552C2AB4F}" presName="node" presStyleLbl="node1" presStyleIdx="4" presStyleCnt="7">
        <dgm:presLayoutVars>
          <dgm:bulletEnabled val="1"/>
        </dgm:presLayoutVars>
      </dgm:prSet>
      <dgm:spPr/>
    </dgm:pt>
    <dgm:pt modelId="{08176E8B-939F-4CAA-8436-BEADC5509B28}" type="pres">
      <dgm:prSet presAssocID="{83E33D2C-BFD2-4B36-81C7-719E263DAEAD}" presName="sibTrans" presStyleCnt="0"/>
      <dgm:spPr/>
    </dgm:pt>
    <dgm:pt modelId="{157D8978-117C-4A47-82C4-20E7CF761C6F}" type="pres">
      <dgm:prSet presAssocID="{DB38BC73-2D99-4B19-8849-940A97B8638E}" presName="node" presStyleLbl="node1" presStyleIdx="5" presStyleCnt="7">
        <dgm:presLayoutVars>
          <dgm:bulletEnabled val="1"/>
        </dgm:presLayoutVars>
      </dgm:prSet>
      <dgm:spPr/>
    </dgm:pt>
    <dgm:pt modelId="{9002B1E9-C34B-4846-BBD2-3B53B878EC33}" type="pres">
      <dgm:prSet presAssocID="{A62D3E9D-5631-4961-8D9D-27D7742A4E02}" presName="sibTrans" presStyleCnt="0"/>
      <dgm:spPr/>
    </dgm:pt>
    <dgm:pt modelId="{59346A97-685E-462A-A7C8-7151DFDB77A7}" type="pres">
      <dgm:prSet presAssocID="{ADA98BAB-A779-47CF-8632-DAB3AA1312FE}" presName="node" presStyleLbl="node1" presStyleIdx="6" presStyleCnt="7">
        <dgm:presLayoutVars>
          <dgm:bulletEnabled val="1"/>
        </dgm:presLayoutVars>
      </dgm:prSet>
      <dgm:spPr/>
    </dgm:pt>
  </dgm:ptLst>
  <dgm:cxnLst>
    <dgm:cxn modelId="{3DDEB803-9C97-43F9-8C81-9F61BD9E506A}" type="presOf" srcId="{D937003A-0988-423E-8727-BCAB52D2AE2E}" destId="{044C8C55-DC34-442B-8FEB-47FB5B5F9D04}" srcOrd="0" destOrd="0" presId="urn:microsoft.com/office/officeart/2005/8/layout/default"/>
    <dgm:cxn modelId="{3C22A708-442F-4A42-AF44-41D7756F71CD}" type="presOf" srcId="{ADA98BAB-A779-47CF-8632-DAB3AA1312FE}" destId="{59346A97-685E-462A-A7C8-7151DFDB77A7}" srcOrd="0" destOrd="0" presId="urn:microsoft.com/office/officeart/2005/8/layout/default"/>
    <dgm:cxn modelId="{64A97118-0466-4C6E-8F9E-7D863D2B35BA}" srcId="{B842BC11-90CF-49FF-8D61-E8A8AAFE1BB6}" destId="{ADA98BAB-A779-47CF-8632-DAB3AA1312FE}" srcOrd="6" destOrd="0" parTransId="{4FFB10A0-4823-4C02-A645-5473893465CD}" sibTransId="{AB95A37E-811D-4571-A5ED-DAA8D400112E}"/>
    <dgm:cxn modelId="{F10A441B-4148-467B-AECB-A6D124270C4A}" srcId="{B842BC11-90CF-49FF-8D61-E8A8AAFE1BB6}" destId="{238108B0-8404-41C3-9E4C-882552C2AB4F}" srcOrd="4" destOrd="0" parTransId="{13A15045-311F-4D78-9020-0E0565DA945E}" sibTransId="{83E33D2C-BFD2-4B36-81C7-719E263DAEAD}"/>
    <dgm:cxn modelId="{3AD3042E-8E72-4D20-BA9B-CF28592D80D3}" type="presOf" srcId="{02518ADE-C244-49D6-965C-FE3C205B4C38}" destId="{D5F70DCB-E1D9-4FA6-ABDD-DD1EE8C49515}" srcOrd="0" destOrd="0" presId="urn:microsoft.com/office/officeart/2005/8/layout/default"/>
    <dgm:cxn modelId="{34BCF83A-65D1-4BD2-9F1E-D18A85EEA6D8}" srcId="{B842BC11-90CF-49FF-8D61-E8A8AAFE1BB6}" destId="{909BE728-2E6A-4F87-AEEA-1B346B47A325}" srcOrd="3" destOrd="0" parTransId="{6B8F1158-57E7-4F35-BD5E-541B05C4A42B}" sibTransId="{FD2F1913-CB30-43F0-8D34-4549EDC3C739}"/>
    <dgm:cxn modelId="{0EAEBC7B-C80E-4A1F-BC3C-3E870E9318AF}" srcId="{B842BC11-90CF-49FF-8D61-E8A8AAFE1BB6}" destId="{A4EDABAD-0CA8-4A0F-8B45-F1A74B407CFD}" srcOrd="2" destOrd="0" parTransId="{05A10783-3FEC-4F85-A4A6-0A264DEEE80E}" sibTransId="{7B5954D7-DFB8-4C29-9EC1-5A86F6092A91}"/>
    <dgm:cxn modelId="{2E50DB93-E1F2-4D8A-9E47-FCB4A94245A1}" type="presOf" srcId="{238108B0-8404-41C3-9E4C-882552C2AB4F}" destId="{DE5B4ACE-E6B4-482B-AEDB-CF5120689BA8}" srcOrd="0" destOrd="0" presId="urn:microsoft.com/office/officeart/2005/8/layout/default"/>
    <dgm:cxn modelId="{D239B195-FE6E-4CDE-B50B-CC09FC9EA53C}" srcId="{B842BC11-90CF-49FF-8D61-E8A8AAFE1BB6}" destId="{D937003A-0988-423E-8727-BCAB52D2AE2E}" srcOrd="1" destOrd="0" parTransId="{2B0F9EFF-66C7-4D5F-BECC-E726E77079C1}" sibTransId="{3C31EBA6-DB3C-48B5-96FC-F8D48EFCF8AB}"/>
    <dgm:cxn modelId="{6B8596A6-BEE8-4FBD-96E9-3F72B251A24E}" srcId="{B842BC11-90CF-49FF-8D61-E8A8AAFE1BB6}" destId="{DB38BC73-2D99-4B19-8849-940A97B8638E}" srcOrd="5" destOrd="0" parTransId="{AE91AE8A-C49E-4AEA-80FE-69CAD73F6268}" sibTransId="{A62D3E9D-5631-4961-8D9D-27D7742A4E02}"/>
    <dgm:cxn modelId="{0CBCF7AB-47A5-4538-A791-21F8198BED1A}" type="presOf" srcId="{DB38BC73-2D99-4B19-8849-940A97B8638E}" destId="{157D8978-117C-4A47-82C4-20E7CF761C6F}" srcOrd="0" destOrd="0" presId="urn:microsoft.com/office/officeart/2005/8/layout/default"/>
    <dgm:cxn modelId="{320FA0AF-6CB3-4F25-8C61-C16707EF6686}" type="presOf" srcId="{A4EDABAD-0CA8-4A0F-8B45-F1A74B407CFD}" destId="{C37ECB5A-B5CA-4AF8-AC01-21CC5AEBBE2F}" srcOrd="0" destOrd="0" presId="urn:microsoft.com/office/officeart/2005/8/layout/default"/>
    <dgm:cxn modelId="{06B4D1C2-7241-4D4D-8A7B-9DF03293E7EE}" type="presOf" srcId="{909BE728-2E6A-4F87-AEEA-1B346B47A325}" destId="{B9F32021-04BD-4F95-8A23-46B778CB7313}" srcOrd="0" destOrd="0" presId="urn:microsoft.com/office/officeart/2005/8/layout/default"/>
    <dgm:cxn modelId="{9745A7DC-2847-44E2-B351-FCC62CB72A18}" srcId="{B842BC11-90CF-49FF-8D61-E8A8AAFE1BB6}" destId="{02518ADE-C244-49D6-965C-FE3C205B4C38}" srcOrd="0" destOrd="0" parTransId="{0D9F4BF8-8C5E-47E2-9301-7817BE87CE5F}" sibTransId="{A461DB22-4C21-4780-9C99-585F79C4F9F6}"/>
    <dgm:cxn modelId="{7095E1F8-4EDE-4430-B07D-B7175589A733}" type="presOf" srcId="{B842BC11-90CF-49FF-8D61-E8A8AAFE1BB6}" destId="{068CCA7D-1404-4068-AB93-6968EFC37502}" srcOrd="0" destOrd="0" presId="urn:microsoft.com/office/officeart/2005/8/layout/default"/>
    <dgm:cxn modelId="{E18FDE3E-415C-4C0A-BDFC-9FE2CC7B9E49}" type="presParOf" srcId="{068CCA7D-1404-4068-AB93-6968EFC37502}" destId="{D5F70DCB-E1D9-4FA6-ABDD-DD1EE8C49515}" srcOrd="0" destOrd="0" presId="urn:microsoft.com/office/officeart/2005/8/layout/default"/>
    <dgm:cxn modelId="{5365E51B-9513-48E5-AA37-678AF18046EF}" type="presParOf" srcId="{068CCA7D-1404-4068-AB93-6968EFC37502}" destId="{74F137FE-85AE-4345-86BA-680F3A73E18F}" srcOrd="1" destOrd="0" presId="urn:microsoft.com/office/officeart/2005/8/layout/default"/>
    <dgm:cxn modelId="{86068E66-7D2B-43AF-B6FF-06D294B6E2AB}" type="presParOf" srcId="{068CCA7D-1404-4068-AB93-6968EFC37502}" destId="{044C8C55-DC34-442B-8FEB-47FB5B5F9D04}" srcOrd="2" destOrd="0" presId="urn:microsoft.com/office/officeart/2005/8/layout/default"/>
    <dgm:cxn modelId="{DFB6B4BC-E2B2-4EDC-B158-F405336F47C0}" type="presParOf" srcId="{068CCA7D-1404-4068-AB93-6968EFC37502}" destId="{F5736A0D-53F9-437B-9F3D-9FB016F105C0}" srcOrd="3" destOrd="0" presId="urn:microsoft.com/office/officeart/2005/8/layout/default"/>
    <dgm:cxn modelId="{C5FB556C-CDCF-4AD3-871E-F3292D8C62F1}" type="presParOf" srcId="{068CCA7D-1404-4068-AB93-6968EFC37502}" destId="{C37ECB5A-B5CA-4AF8-AC01-21CC5AEBBE2F}" srcOrd="4" destOrd="0" presId="urn:microsoft.com/office/officeart/2005/8/layout/default"/>
    <dgm:cxn modelId="{66CA3686-D871-43E1-8344-11664A6B1431}" type="presParOf" srcId="{068CCA7D-1404-4068-AB93-6968EFC37502}" destId="{C58DD867-072F-4AF8-8657-14E2989F030C}" srcOrd="5" destOrd="0" presId="urn:microsoft.com/office/officeart/2005/8/layout/default"/>
    <dgm:cxn modelId="{D0CB4484-DA6E-4324-B09C-3A1A2FBFDB3F}" type="presParOf" srcId="{068CCA7D-1404-4068-AB93-6968EFC37502}" destId="{B9F32021-04BD-4F95-8A23-46B778CB7313}" srcOrd="6" destOrd="0" presId="urn:microsoft.com/office/officeart/2005/8/layout/default"/>
    <dgm:cxn modelId="{F847CB7A-2D86-491C-92C6-2126B3EC6FFA}" type="presParOf" srcId="{068CCA7D-1404-4068-AB93-6968EFC37502}" destId="{0CD69548-0740-4C1A-B597-C4EE2F0E11B3}" srcOrd="7" destOrd="0" presId="urn:microsoft.com/office/officeart/2005/8/layout/default"/>
    <dgm:cxn modelId="{7AA2CB19-28B2-4B54-A034-7D11304524B4}" type="presParOf" srcId="{068CCA7D-1404-4068-AB93-6968EFC37502}" destId="{DE5B4ACE-E6B4-482B-AEDB-CF5120689BA8}" srcOrd="8" destOrd="0" presId="urn:microsoft.com/office/officeart/2005/8/layout/default"/>
    <dgm:cxn modelId="{59DA1A2A-04C2-4309-BB45-200001852D3C}" type="presParOf" srcId="{068CCA7D-1404-4068-AB93-6968EFC37502}" destId="{08176E8B-939F-4CAA-8436-BEADC5509B28}" srcOrd="9" destOrd="0" presId="urn:microsoft.com/office/officeart/2005/8/layout/default"/>
    <dgm:cxn modelId="{36750F4B-87C7-4640-B8D7-D22B7A80FBA0}" type="presParOf" srcId="{068CCA7D-1404-4068-AB93-6968EFC37502}" destId="{157D8978-117C-4A47-82C4-20E7CF761C6F}" srcOrd="10" destOrd="0" presId="urn:microsoft.com/office/officeart/2005/8/layout/default"/>
    <dgm:cxn modelId="{DAF9EA02-34A0-4CE0-AE33-1B9C8CC5DA01}" type="presParOf" srcId="{068CCA7D-1404-4068-AB93-6968EFC37502}" destId="{9002B1E9-C34B-4846-BBD2-3B53B878EC33}" srcOrd="11" destOrd="0" presId="urn:microsoft.com/office/officeart/2005/8/layout/default"/>
    <dgm:cxn modelId="{1215E3E0-6CBB-4AD0-843F-13975F801323}" type="presParOf" srcId="{068CCA7D-1404-4068-AB93-6968EFC37502}" destId="{59346A97-685E-462A-A7C8-7151DFDB77A7}"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0DCB-E1D9-4FA6-ABDD-DD1EE8C49515}">
      <dsp:nvSpPr>
        <dsp:cNvPr id="0" name=""/>
        <dsp:cNvSpPr/>
      </dsp:nvSpPr>
      <dsp:spPr>
        <a:xfrm>
          <a:off x="848485" y="1771"/>
          <a:ext cx="1549734" cy="9298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a:t>Riconoscere i suoni;</a:t>
          </a:r>
        </a:p>
      </dsp:txBody>
      <dsp:txXfrm>
        <a:off x="848485" y="1771"/>
        <a:ext cx="1549734" cy="929840"/>
      </dsp:txXfrm>
    </dsp:sp>
    <dsp:sp modelId="{044C8C55-DC34-442B-8FEB-47FB5B5F9D04}">
      <dsp:nvSpPr>
        <dsp:cNvPr id="0" name=""/>
        <dsp:cNvSpPr/>
      </dsp:nvSpPr>
      <dsp:spPr>
        <a:xfrm>
          <a:off x="2553193" y="1771"/>
          <a:ext cx="1549734" cy="9298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a:t>Riconoscere e riprodurre sequenze ritmiche;</a:t>
          </a:r>
        </a:p>
      </dsp:txBody>
      <dsp:txXfrm>
        <a:off x="2553193" y="1771"/>
        <a:ext cx="1549734" cy="929840"/>
      </dsp:txXfrm>
    </dsp:sp>
    <dsp:sp modelId="{C37ECB5A-B5CA-4AF8-AC01-21CC5AEBBE2F}">
      <dsp:nvSpPr>
        <dsp:cNvPr id="0" name=""/>
        <dsp:cNvSpPr/>
      </dsp:nvSpPr>
      <dsp:spPr>
        <a:xfrm>
          <a:off x="848485" y="1086585"/>
          <a:ext cx="1549734" cy="9298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a:t>Promuovere un atteggiamento positivo e curioso nei confronti degli strumenti tecnologici;</a:t>
          </a:r>
        </a:p>
      </dsp:txBody>
      <dsp:txXfrm>
        <a:off x="848485" y="1086585"/>
        <a:ext cx="1549734" cy="929840"/>
      </dsp:txXfrm>
    </dsp:sp>
    <dsp:sp modelId="{B9F32021-04BD-4F95-8A23-46B778CB7313}">
      <dsp:nvSpPr>
        <dsp:cNvPr id="0" name=""/>
        <dsp:cNvSpPr/>
      </dsp:nvSpPr>
      <dsp:spPr>
        <a:xfrm>
          <a:off x="2553193" y="1086585"/>
          <a:ext cx="1549734" cy="9298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dirty="0"/>
            <a:t>Comprendere ed eseguire istruzioni;</a:t>
          </a:r>
        </a:p>
      </dsp:txBody>
      <dsp:txXfrm>
        <a:off x="2553193" y="1086585"/>
        <a:ext cx="1549734" cy="929840"/>
      </dsp:txXfrm>
    </dsp:sp>
    <dsp:sp modelId="{DE5B4ACE-E6B4-482B-AEDB-CF5120689BA8}">
      <dsp:nvSpPr>
        <dsp:cNvPr id="0" name=""/>
        <dsp:cNvSpPr/>
      </dsp:nvSpPr>
      <dsp:spPr>
        <a:xfrm>
          <a:off x="848485" y="2171399"/>
          <a:ext cx="1549734" cy="9298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a:t>Acquisire consapevolezza del proprio corpo e dei propri movimenti;</a:t>
          </a:r>
        </a:p>
      </dsp:txBody>
      <dsp:txXfrm>
        <a:off x="848485" y="2171399"/>
        <a:ext cx="1549734" cy="929840"/>
      </dsp:txXfrm>
    </dsp:sp>
    <dsp:sp modelId="{157D8978-117C-4A47-82C4-20E7CF761C6F}">
      <dsp:nvSpPr>
        <dsp:cNvPr id="0" name=""/>
        <dsp:cNvSpPr/>
      </dsp:nvSpPr>
      <dsp:spPr>
        <a:xfrm>
          <a:off x="2553193" y="2171399"/>
          <a:ext cx="1549734" cy="9298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dirty="0"/>
            <a:t>Sviluppo del pensiero computazionale;</a:t>
          </a:r>
        </a:p>
      </dsp:txBody>
      <dsp:txXfrm>
        <a:off x="2553193" y="2171399"/>
        <a:ext cx="1549734" cy="929840"/>
      </dsp:txXfrm>
    </dsp:sp>
    <dsp:sp modelId="{59346A97-685E-462A-A7C8-7151DFDB77A7}">
      <dsp:nvSpPr>
        <dsp:cNvPr id="0" name=""/>
        <dsp:cNvSpPr/>
      </dsp:nvSpPr>
      <dsp:spPr>
        <a:xfrm>
          <a:off x="1700839" y="3256213"/>
          <a:ext cx="1549734" cy="9298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it-IT" sz="900" b="1" kern="1200" dirty="0"/>
            <a:t>Acquisire le basi del linguaggio di programmazione.</a:t>
          </a:r>
        </a:p>
      </dsp:txBody>
      <dsp:txXfrm>
        <a:off x="1700839" y="3256213"/>
        <a:ext cx="1549734" cy="9298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1008DE1-1096-4486-A96C-D56CE668C1E6}" type="datetime1">
              <a:rPr lang="it-IT" smtClean="0"/>
              <a:t>11/10/2023</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it-IT" smtClean="0"/>
              <a:pPr algn="r" rtl="0"/>
              <a:t>‹N›</a:t>
            </a:fld>
            <a:endParaRPr lang="it-I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0F3D29-49CE-4619-943B-B5281755DD06}" type="datetime1">
              <a:rPr lang="it-IT" smtClean="0"/>
              <a:pPr/>
              <a:t>11/10/2023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it-IT" smtClean="0"/>
              <a:pPr/>
              <a:t>‹N›</a:t>
            </a:fld>
            <a:endParaRPr lang="it-I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a:t>
            </a:fld>
            <a:endParaRPr lang="it-IT" dirty="0"/>
          </a:p>
        </p:txBody>
      </p:sp>
    </p:spTree>
    <p:extLst>
      <p:ext uri="{BB962C8B-B14F-4D97-AF65-F5344CB8AC3E}">
        <p14:creationId xmlns:p14="http://schemas.microsoft.com/office/powerpoint/2010/main" val="133397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t>4</a:t>
            </a:fld>
            <a:endParaRPr lang="it-IT" dirty="0"/>
          </a:p>
        </p:txBody>
      </p:sp>
    </p:spTree>
    <p:extLst>
      <p:ext uri="{BB962C8B-B14F-4D97-AF65-F5344CB8AC3E}">
        <p14:creationId xmlns:p14="http://schemas.microsoft.com/office/powerpoint/2010/main" val="33426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5</a:t>
            </a:fld>
            <a:endParaRPr lang="it-IT" dirty="0"/>
          </a:p>
        </p:txBody>
      </p:sp>
    </p:spTree>
    <p:extLst>
      <p:ext uri="{BB962C8B-B14F-4D97-AF65-F5344CB8AC3E}">
        <p14:creationId xmlns:p14="http://schemas.microsoft.com/office/powerpoint/2010/main" val="107634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7</a:t>
            </a:fld>
            <a:endParaRPr lang="it-IT" dirty="0"/>
          </a:p>
        </p:txBody>
      </p:sp>
    </p:spTree>
    <p:extLst>
      <p:ext uri="{BB962C8B-B14F-4D97-AF65-F5344CB8AC3E}">
        <p14:creationId xmlns:p14="http://schemas.microsoft.com/office/powerpoint/2010/main" val="5001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14</a:t>
            </a:fld>
            <a:endParaRPr lang="it-IT" dirty="0"/>
          </a:p>
        </p:txBody>
      </p:sp>
    </p:spTree>
    <p:extLst>
      <p:ext uri="{BB962C8B-B14F-4D97-AF65-F5344CB8AC3E}">
        <p14:creationId xmlns:p14="http://schemas.microsoft.com/office/powerpoint/2010/main" val="422594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18</a:t>
            </a:fld>
            <a:endParaRPr lang="it-IT" dirty="0"/>
          </a:p>
        </p:txBody>
      </p:sp>
    </p:spTree>
    <p:extLst>
      <p:ext uri="{BB962C8B-B14F-4D97-AF65-F5344CB8AC3E}">
        <p14:creationId xmlns:p14="http://schemas.microsoft.com/office/powerpoint/2010/main" val="56872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20</a:t>
            </a:fld>
            <a:endParaRPr lang="it-IT" dirty="0"/>
          </a:p>
        </p:txBody>
      </p:sp>
    </p:spTree>
    <p:extLst>
      <p:ext uri="{BB962C8B-B14F-4D97-AF65-F5344CB8AC3E}">
        <p14:creationId xmlns:p14="http://schemas.microsoft.com/office/powerpoint/2010/main" val="381646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21</a:t>
            </a:fld>
            <a:endParaRPr lang="it-IT" dirty="0"/>
          </a:p>
        </p:txBody>
      </p:sp>
    </p:spTree>
    <p:extLst>
      <p:ext uri="{BB962C8B-B14F-4D97-AF65-F5344CB8AC3E}">
        <p14:creationId xmlns:p14="http://schemas.microsoft.com/office/powerpoint/2010/main" val="216555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22</a:t>
            </a:fld>
            <a:endParaRPr lang="it-IT" dirty="0"/>
          </a:p>
        </p:txBody>
      </p:sp>
    </p:spTree>
    <p:extLst>
      <p:ext uri="{BB962C8B-B14F-4D97-AF65-F5344CB8AC3E}">
        <p14:creationId xmlns:p14="http://schemas.microsoft.com/office/powerpoint/2010/main" val="1665753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 dello schema</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5B026577-E9CE-459E-9896-9AFD1D388657}" type="datetime1">
              <a:rPr lang="it-IT" smtClean="0"/>
              <a:pPr/>
              <a:t>11/10/2023</a:t>
            </a:fld>
            <a:endParaRPr lang="it-I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54BD0E0D-2457-4CDF-9D18-B5FDECE16F94}" type="datetime1">
              <a:rPr lang="it-IT" smtClean="0"/>
              <a:pPr/>
              <a:t>11/10/2023</a:t>
            </a:fld>
            <a:endParaRPr lang="it-I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AD4CB81-D937-4348-B178-FCBBDDF622FB}" type="datetime1">
              <a:rPr lang="it-IT" smtClean="0"/>
              <a:pPr/>
              <a:t>11/10/2023</a:t>
            </a:fld>
            <a:endParaRPr lang="it-I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73AF096-C42A-4880-A485-F4AE914541E1}" type="datetime1">
              <a:rPr lang="it-IT" smtClean="0"/>
              <a:pPr/>
              <a:t>11/10/2023</a:t>
            </a:fld>
            <a:endParaRPr lang="it-I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910BDC8-324F-462B-83CB-68685DC6B87E}" type="datetime1">
              <a:rPr lang="it-IT" smtClean="0"/>
              <a:pPr/>
              <a:t>11/10/2023</a:t>
            </a:fld>
            <a:endParaRPr lang="it-I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B8790DCC-127C-41EE-BC68-6B9595288956}" type="datetime1">
              <a:rPr lang="it-IT" smtClean="0"/>
              <a:pPr/>
              <a:t>11/10/2023</a:t>
            </a:fld>
            <a:endParaRPr lang="it-IT"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64A3505-741D-4515-A42B-F20F1019F564}" type="datetime1">
              <a:rPr lang="it-IT" smtClean="0"/>
              <a:pPr/>
              <a:t>11/10/2023</a:t>
            </a:fld>
            <a:endParaRPr lang="it-IT"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D5236A9B-B2A9-4776-ACBE-E33504F2D07E}" type="datetime1">
              <a:rPr lang="it-IT" smtClean="0"/>
              <a:pPr/>
              <a:t>11/10/2023</a:t>
            </a:fld>
            <a:endParaRPr lang="it-IT"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99C6DB2-E8BB-444A-9DC0-5761023CE6C5}" type="datetime1">
              <a:rPr lang="it-IT" smtClean="0"/>
              <a:pPr/>
              <a:t>11/10/2023</a:t>
            </a:fld>
            <a:endParaRPr lang="it-IT"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fld id="{47E37FCF-D7D4-4638-B985-327873A6F762}" type="datetime1">
              <a:rPr lang="it-IT" smtClean="0"/>
              <a:pPr/>
              <a:t>11/10/2023</a:t>
            </a:fld>
            <a:endParaRPr lang="it-IT"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 dello schema</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FB464C2C-AA97-4551-849F-F86554B2CE67}" type="datetime1">
              <a:rPr lang="it-IT" smtClean="0"/>
              <a:pPr/>
              <a:t>11/10/2023</a:t>
            </a:fld>
            <a:endParaRPr lang="it-IT"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8ECA6D33-76B3-4A1A-BD50-62E0A81D441D}" type="datetime1">
              <a:rPr lang="it-IT" smtClean="0"/>
              <a:pPr/>
              <a:t>11/10/2023</a:t>
            </a:fld>
            <a:endParaRPr lang="it-I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DEC59B4-A826-484C-857C-DE4CF452D9F8}" type="datetime1">
              <a:rPr lang="it-IT" smtClean="0"/>
              <a:pPr/>
              <a:t>11/10/2023</a:t>
            </a:fld>
            <a:endParaRPr lang="it-I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368248" y="1080796"/>
            <a:ext cx="6858002" cy="1828800"/>
          </a:xfrm>
        </p:spPr>
        <p:txBody>
          <a:bodyPr rtlCol="0"/>
          <a:lstStyle/>
          <a:p>
            <a:pPr rtl="0"/>
            <a:r>
              <a:rPr lang="it-IT" dirty="0"/>
              <a:t>A.S. 2023-2024 </a:t>
            </a:r>
          </a:p>
        </p:txBody>
      </p:sp>
      <p:sp>
        <p:nvSpPr>
          <p:cNvPr id="3" name="Sottotitolo 2"/>
          <p:cNvSpPr>
            <a:spLocks noGrp="1"/>
          </p:cNvSpPr>
          <p:nvPr>
            <p:ph type="subTitle" idx="1"/>
          </p:nvPr>
        </p:nvSpPr>
        <p:spPr>
          <a:xfrm>
            <a:off x="4368248" y="3192624"/>
            <a:ext cx="6858002" cy="914400"/>
          </a:xfrm>
        </p:spPr>
        <p:txBody>
          <a:bodyPr rtlCol="0">
            <a:normAutofit fontScale="92500" lnSpcReduction="20000"/>
          </a:bodyPr>
          <a:lstStyle/>
          <a:p>
            <a:pPr rtl="0"/>
            <a:r>
              <a:rPr lang="it-IT" b="1" dirty="0">
                <a:solidFill>
                  <a:schemeClr val="accent2">
                    <a:lumMod val="75000"/>
                  </a:schemeClr>
                </a:solidFill>
              </a:rPr>
              <a:t>Scuola dell’infanzia G. Garibaldi, Sezione Primavera e Asilo Nido Grillo Mirtillo ad orientamento agazziano.</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DDA1DE-1DE6-36FC-531C-74D1BB1A135E}"/>
              </a:ext>
            </a:extLst>
          </p:cNvPr>
          <p:cNvSpPr>
            <a:spLocks noGrp="1"/>
          </p:cNvSpPr>
          <p:nvPr>
            <p:ph type="title"/>
          </p:nvPr>
        </p:nvSpPr>
        <p:spPr/>
        <p:txBody>
          <a:bodyPr>
            <a:normAutofit/>
          </a:bodyPr>
          <a:lstStyle/>
          <a:p>
            <a:r>
              <a:rPr lang="it-IT" sz="4400" b="1" dirty="0">
                <a:solidFill>
                  <a:schemeClr val="accent5"/>
                </a:solidFill>
              </a:rPr>
              <a:t>CREATIVO</a:t>
            </a:r>
          </a:p>
        </p:txBody>
      </p:sp>
      <p:sp>
        <p:nvSpPr>
          <p:cNvPr id="3" name="Segnaposto contenuto 2">
            <a:extLst>
              <a:ext uri="{FF2B5EF4-FFF2-40B4-BE49-F238E27FC236}">
                <a16:creationId xmlns:a16="http://schemas.microsoft.com/office/drawing/2014/main" id="{FE22B9C7-D7B3-06E6-DC34-045AEF119897}"/>
              </a:ext>
            </a:extLst>
          </p:cNvPr>
          <p:cNvSpPr>
            <a:spLocks noGrp="1"/>
          </p:cNvSpPr>
          <p:nvPr>
            <p:ph sz="half" idx="1"/>
          </p:nvPr>
        </p:nvSpPr>
        <p:spPr/>
        <p:txBody>
          <a:bodyPr>
            <a:normAutofit fontScale="77500" lnSpcReduction="20000"/>
          </a:bodyPr>
          <a:lstStyle/>
          <a:p>
            <a:r>
              <a:rPr lang="it-IT" dirty="0">
                <a:solidFill>
                  <a:srgbClr val="FF8205"/>
                </a:solidFill>
              </a:rPr>
              <a:t>Un laboratorio che insegni loro in primis il rispetto, verso se stessi, verso le persone con cui sono a stretto contatto, sia in ambito scolastico che famigliare, ma soprattutto, rispetto verso tutti gli esseri, viventi e non, che popolano il nostro pianeta, esso compreso. </a:t>
            </a:r>
          </a:p>
          <a:p>
            <a:r>
              <a:rPr lang="it-IT" dirty="0">
                <a:solidFill>
                  <a:srgbClr val="FF8205"/>
                </a:solidFill>
              </a:rPr>
              <a:t>All’interno del laboratorio i bambini troveranno numerose occasioni per sviluppare il senso di collaborazione ma anche di condivisione dello spazio in cui si lavora, dei materiali magari appunto quelli portati dal bambino stesso, e delle esperienze. </a:t>
            </a:r>
          </a:p>
        </p:txBody>
      </p:sp>
      <p:sp>
        <p:nvSpPr>
          <p:cNvPr id="4" name="Segnaposto contenuto 3">
            <a:extLst>
              <a:ext uri="{FF2B5EF4-FFF2-40B4-BE49-F238E27FC236}">
                <a16:creationId xmlns:a16="http://schemas.microsoft.com/office/drawing/2014/main" id="{273C6B4E-39CE-BDAF-B67A-F3CFCF0760D1}"/>
              </a:ext>
            </a:extLst>
          </p:cNvPr>
          <p:cNvSpPr>
            <a:spLocks noGrp="1"/>
          </p:cNvSpPr>
          <p:nvPr>
            <p:ph sz="half" idx="2"/>
          </p:nvPr>
        </p:nvSpPr>
        <p:spPr/>
        <p:txBody>
          <a:bodyPr>
            <a:normAutofit fontScale="77500" lnSpcReduction="20000"/>
          </a:bodyPr>
          <a:lstStyle/>
          <a:p>
            <a:r>
              <a:rPr lang="it-IT" dirty="0">
                <a:solidFill>
                  <a:schemeClr val="accent5">
                    <a:lumMod val="75000"/>
                  </a:schemeClr>
                </a:solidFill>
              </a:rPr>
              <a:t>La </a:t>
            </a:r>
            <a:r>
              <a:rPr lang="it-IT" dirty="0" err="1">
                <a:solidFill>
                  <a:schemeClr val="accent5">
                    <a:lumMod val="75000"/>
                  </a:schemeClr>
                </a:solidFill>
              </a:rPr>
              <a:t>land</a:t>
            </a:r>
            <a:r>
              <a:rPr lang="it-IT" dirty="0">
                <a:solidFill>
                  <a:schemeClr val="accent5">
                    <a:lumMod val="75000"/>
                  </a:schemeClr>
                </a:solidFill>
              </a:rPr>
              <a:t> art, ossia un’arte in cui i bambini hanno piena libertà artistica per superare quella rappresentazione realistica alla quale sono soliti interfacciarsi, legato a ciò, vorrei far sperimentare ai bambini che oggetti convenzionali possono essere utilizzati in modo creativo, sviluppando un pensiero divergente. Come per esempio una </a:t>
            </a:r>
            <a:r>
              <a:rPr lang="it-IT" dirty="0" err="1">
                <a:solidFill>
                  <a:schemeClr val="accent5">
                    <a:lumMod val="75000"/>
                  </a:schemeClr>
                </a:solidFill>
              </a:rPr>
              <a:t>foglia,può</a:t>
            </a:r>
            <a:r>
              <a:rPr lang="it-IT" dirty="0">
                <a:solidFill>
                  <a:schemeClr val="accent5">
                    <a:lumMod val="75000"/>
                  </a:schemeClr>
                </a:solidFill>
              </a:rPr>
              <a:t> diventare pennello, può diventare il tetto di una casa fatta di bastoncini, può diventare una barca, un cappello, ma anche briciole con cui riempire gli spazi bianchi su un foglio. </a:t>
            </a:r>
          </a:p>
        </p:txBody>
      </p:sp>
    </p:spTree>
    <p:extLst>
      <p:ext uri="{BB962C8B-B14F-4D97-AF65-F5344CB8AC3E}">
        <p14:creationId xmlns:p14="http://schemas.microsoft.com/office/powerpoint/2010/main" val="47015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E99C1F-1757-6F26-5362-DF6A4DB87C5B}"/>
              </a:ext>
            </a:extLst>
          </p:cNvPr>
          <p:cNvSpPr>
            <a:spLocks noGrp="1"/>
          </p:cNvSpPr>
          <p:nvPr>
            <p:ph type="title"/>
          </p:nvPr>
        </p:nvSpPr>
        <p:spPr/>
        <p:txBody>
          <a:bodyPr>
            <a:normAutofit/>
          </a:bodyPr>
          <a:lstStyle/>
          <a:p>
            <a:r>
              <a:rPr lang="it-IT" sz="4400" b="1" dirty="0">
                <a:solidFill>
                  <a:srgbClr val="FF66CC"/>
                </a:solidFill>
              </a:rPr>
              <a:t>ALFABETIZZAZIONE EMOTIVA</a:t>
            </a:r>
          </a:p>
        </p:txBody>
      </p:sp>
      <p:sp>
        <p:nvSpPr>
          <p:cNvPr id="3" name="Segnaposto contenuto 2">
            <a:extLst>
              <a:ext uri="{FF2B5EF4-FFF2-40B4-BE49-F238E27FC236}">
                <a16:creationId xmlns:a16="http://schemas.microsoft.com/office/drawing/2014/main" id="{2B58A262-6F52-5A41-F011-BC13EA120EC7}"/>
              </a:ext>
            </a:extLst>
          </p:cNvPr>
          <p:cNvSpPr>
            <a:spLocks noGrp="1"/>
          </p:cNvSpPr>
          <p:nvPr>
            <p:ph sz="half" idx="1"/>
          </p:nvPr>
        </p:nvSpPr>
        <p:spPr/>
        <p:txBody>
          <a:bodyPr>
            <a:normAutofit fontScale="92500" lnSpcReduction="20000"/>
          </a:bodyPr>
          <a:lstStyle/>
          <a:p>
            <a:pPr marL="0" indent="0">
              <a:buNone/>
            </a:pPr>
            <a:r>
              <a:rPr lang="it-IT" b="1" dirty="0">
                <a:solidFill>
                  <a:srgbClr val="7030A0"/>
                </a:solidFill>
              </a:rPr>
              <a:t>OBIETTIVI:</a:t>
            </a:r>
          </a:p>
          <a:p>
            <a:pPr marL="0" indent="0">
              <a:buNone/>
            </a:pPr>
            <a:r>
              <a:rPr lang="it-IT" dirty="0">
                <a:solidFill>
                  <a:srgbClr val="7030A0"/>
                </a:solidFill>
              </a:rPr>
              <a:t>•Conoscere e identificare le proprie e altrui emozioni</a:t>
            </a:r>
          </a:p>
          <a:p>
            <a:pPr marL="0" indent="0">
              <a:buNone/>
            </a:pPr>
            <a:r>
              <a:rPr lang="it-IT" dirty="0">
                <a:solidFill>
                  <a:srgbClr val="7030A0"/>
                </a:solidFill>
              </a:rPr>
              <a:t>•Gestire in modo "sano" l' emozione (creazione di un ambiente più sereno)</a:t>
            </a:r>
          </a:p>
          <a:p>
            <a:pPr marL="0" indent="0">
              <a:buNone/>
            </a:pPr>
            <a:r>
              <a:rPr lang="it-IT" dirty="0">
                <a:solidFill>
                  <a:srgbClr val="7030A0"/>
                </a:solidFill>
              </a:rPr>
              <a:t>•Riconoscere i propri "talenti" (accrescimento dell'autostima) e quelli degli altri</a:t>
            </a:r>
          </a:p>
          <a:p>
            <a:endParaRPr lang="it-IT" dirty="0"/>
          </a:p>
        </p:txBody>
      </p:sp>
      <p:sp>
        <p:nvSpPr>
          <p:cNvPr id="4" name="Segnaposto contenuto 3">
            <a:extLst>
              <a:ext uri="{FF2B5EF4-FFF2-40B4-BE49-F238E27FC236}">
                <a16:creationId xmlns:a16="http://schemas.microsoft.com/office/drawing/2014/main" id="{BE31A1DF-E44B-EE5A-F0F1-3A9EFFF39D19}"/>
              </a:ext>
            </a:extLst>
          </p:cNvPr>
          <p:cNvSpPr>
            <a:spLocks noGrp="1"/>
          </p:cNvSpPr>
          <p:nvPr>
            <p:ph sz="half" idx="2"/>
          </p:nvPr>
        </p:nvSpPr>
        <p:spPr/>
        <p:txBody>
          <a:bodyPr>
            <a:normAutofit fontScale="92500" lnSpcReduction="20000"/>
          </a:bodyPr>
          <a:lstStyle/>
          <a:p>
            <a:r>
              <a:rPr lang="it-IT" b="1" dirty="0">
                <a:solidFill>
                  <a:schemeClr val="accent6">
                    <a:lumMod val="75000"/>
                  </a:schemeClr>
                </a:solidFill>
              </a:rPr>
              <a:t>METODOLOGIA OPERATIVA: </a:t>
            </a:r>
            <a:r>
              <a:rPr lang="it-IT" dirty="0">
                <a:solidFill>
                  <a:schemeClr val="accent6">
                    <a:lumMod val="75000"/>
                  </a:schemeClr>
                </a:solidFill>
              </a:rPr>
              <a:t>Lettura, drammatizzazione, cooperative learning, brainstorming, osservazione.</a:t>
            </a:r>
          </a:p>
          <a:p>
            <a:r>
              <a:rPr lang="it-IT" b="1" dirty="0">
                <a:solidFill>
                  <a:schemeClr val="accent6">
                    <a:lumMod val="75000"/>
                  </a:schemeClr>
                </a:solidFill>
              </a:rPr>
              <a:t>STRUMENTI: </a:t>
            </a:r>
            <a:r>
              <a:rPr lang="it-IT" dirty="0">
                <a:solidFill>
                  <a:schemeClr val="accent6">
                    <a:lumMod val="75000"/>
                  </a:schemeClr>
                </a:solidFill>
              </a:rPr>
              <a:t>Libri, filmati, voce dell' insegnante, corpo del bambino, musica, materiali vari.</a:t>
            </a:r>
          </a:p>
          <a:p>
            <a:r>
              <a:rPr lang="it-IT" b="1" dirty="0">
                <a:solidFill>
                  <a:schemeClr val="accent6">
                    <a:lumMod val="75000"/>
                  </a:schemeClr>
                </a:solidFill>
              </a:rPr>
              <a:t>VERIFICA: </a:t>
            </a:r>
            <a:r>
              <a:rPr lang="it-IT" dirty="0">
                <a:solidFill>
                  <a:schemeClr val="accent6">
                    <a:lumMod val="75000"/>
                  </a:schemeClr>
                </a:solidFill>
              </a:rPr>
              <a:t>Sarà svolta in itinere anche tramite confronto attivo dei progressi dei bambini con le altre insegnanti</a:t>
            </a:r>
          </a:p>
          <a:p>
            <a:endParaRPr lang="it-IT" dirty="0"/>
          </a:p>
        </p:txBody>
      </p:sp>
    </p:spTree>
    <p:extLst>
      <p:ext uri="{BB962C8B-B14F-4D97-AF65-F5344CB8AC3E}">
        <p14:creationId xmlns:p14="http://schemas.microsoft.com/office/powerpoint/2010/main" val="142951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0F3894-83C7-BF79-7BAA-ABD3A27B398E}"/>
              </a:ext>
            </a:extLst>
          </p:cNvPr>
          <p:cNvSpPr>
            <a:spLocks noGrp="1"/>
          </p:cNvSpPr>
          <p:nvPr>
            <p:ph type="title"/>
          </p:nvPr>
        </p:nvSpPr>
        <p:spPr/>
        <p:txBody>
          <a:bodyPr>
            <a:normAutofit/>
          </a:bodyPr>
          <a:lstStyle/>
          <a:p>
            <a:r>
              <a:rPr lang="it-IT" sz="4400" b="1" dirty="0">
                <a:solidFill>
                  <a:srgbClr val="FF0000"/>
                </a:solidFill>
              </a:rPr>
              <a:t>SCIENTIFICO MATEMATICO</a:t>
            </a:r>
          </a:p>
        </p:txBody>
      </p:sp>
      <p:sp>
        <p:nvSpPr>
          <p:cNvPr id="3" name="Segnaposto contenuto 2">
            <a:extLst>
              <a:ext uri="{FF2B5EF4-FFF2-40B4-BE49-F238E27FC236}">
                <a16:creationId xmlns:a16="http://schemas.microsoft.com/office/drawing/2014/main" id="{F1591BDB-0C09-7F3D-278C-BB43182F3648}"/>
              </a:ext>
            </a:extLst>
          </p:cNvPr>
          <p:cNvSpPr>
            <a:spLocks noGrp="1"/>
          </p:cNvSpPr>
          <p:nvPr>
            <p:ph sz="half" idx="1"/>
          </p:nvPr>
        </p:nvSpPr>
        <p:spPr/>
        <p:txBody>
          <a:bodyPr>
            <a:normAutofit fontScale="62500" lnSpcReduction="20000"/>
          </a:bodyPr>
          <a:lstStyle/>
          <a:p>
            <a:pPr marL="0" indent="0">
              <a:buNone/>
            </a:pPr>
            <a:r>
              <a:rPr lang="it-IT" b="1" dirty="0">
                <a:solidFill>
                  <a:srgbClr val="00B050"/>
                </a:solidFill>
              </a:rPr>
              <a:t>OBIETTIVI:</a:t>
            </a:r>
          </a:p>
          <a:p>
            <a:r>
              <a:rPr lang="it-IT" dirty="0">
                <a:solidFill>
                  <a:srgbClr val="00B050"/>
                </a:solidFill>
              </a:rPr>
              <a:t>stimolare il ragionamento partendo da un’ipotesi e attraverso determinati esperimenti scientifici si giunge ad una soluzione di un problema.</a:t>
            </a:r>
          </a:p>
          <a:p>
            <a:r>
              <a:rPr lang="it-IT" dirty="0">
                <a:solidFill>
                  <a:srgbClr val="00B050"/>
                </a:solidFill>
              </a:rPr>
              <a:t>sviluppare nuove conoscenze e stimolare anche la socializzazione perché i semplici esperimenti scientifici sono lo strumento per dare vita all’aggregazione e alla condivisione</a:t>
            </a:r>
          </a:p>
          <a:p>
            <a:r>
              <a:rPr lang="it-IT" dirty="0">
                <a:solidFill>
                  <a:srgbClr val="00B050"/>
                </a:solidFill>
              </a:rPr>
              <a:t>stimolare sempre di più la curiosità</a:t>
            </a:r>
          </a:p>
        </p:txBody>
      </p:sp>
      <p:sp>
        <p:nvSpPr>
          <p:cNvPr id="4" name="Segnaposto contenuto 3">
            <a:extLst>
              <a:ext uri="{FF2B5EF4-FFF2-40B4-BE49-F238E27FC236}">
                <a16:creationId xmlns:a16="http://schemas.microsoft.com/office/drawing/2014/main" id="{429BC403-FF5A-E701-B265-12A5617895A6}"/>
              </a:ext>
            </a:extLst>
          </p:cNvPr>
          <p:cNvSpPr>
            <a:spLocks noGrp="1"/>
          </p:cNvSpPr>
          <p:nvPr>
            <p:ph sz="half" idx="2"/>
          </p:nvPr>
        </p:nvSpPr>
        <p:spPr/>
        <p:txBody>
          <a:bodyPr>
            <a:normAutofit fontScale="62500" lnSpcReduction="20000"/>
          </a:bodyPr>
          <a:lstStyle/>
          <a:p>
            <a:pPr marL="0" indent="0">
              <a:buNone/>
            </a:pPr>
            <a:r>
              <a:rPr lang="it-IT" b="1" dirty="0">
                <a:solidFill>
                  <a:srgbClr val="0070C0"/>
                </a:solidFill>
              </a:rPr>
              <a:t>METODOLOGIA OPERATIVA:</a:t>
            </a:r>
          </a:p>
          <a:p>
            <a:r>
              <a:rPr lang="it-IT" dirty="0">
                <a:solidFill>
                  <a:srgbClr val="0070C0"/>
                </a:solidFill>
              </a:rPr>
              <a:t>cercare di stabilire il più possibile il contatto con la natura</a:t>
            </a:r>
          </a:p>
          <a:p>
            <a:r>
              <a:rPr lang="it-IT" dirty="0">
                <a:solidFill>
                  <a:srgbClr val="0070C0"/>
                </a:solidFill>
              </a:rPr>
              <a:t> promuovere anche il rispetto degli esseri viventi e delle specie di vegetali che possiamo incontrare nei nostri giardini.</a:t>
            </a:r>
          </a:p>
          <a:p>
            <a:pPr marL="0" indent="0">
              <a:buNone/>
            </a:pPr>
            <a:r>
              <a:rPr lang="it-IT" b="1" dirty="0">
                <a:solidFill>
                  <a:srgbClr val="0070C0"/>
                </a:solidFill>
              </a:rPr>
              <a:t>STRUMENTI:</a:t>
            </a:r>
          </a:p>
          <a:p>
            <a:r>
              <a:rPr lang="it-IT" dirty="0">
                <a:solidFill>
                  <a:srgbClr val="0070C0"/>
                </a:solidFill>
              </a:rPr>
              <a:t>scatolone dove all’interno ci saranno degli oggetti (lente d’ingrandimento,</a:t>
            </a:r>
          </a:p>
          <a:p>
            <a:r>
              <a:rPr lang="it-IT" dirty="0">
                <a:solidFill>
                  <a:srgbClr val="0070C0"/>
                </a:solidFill>
              </a:rPr>
              <a:t>legnetti, fotografie, sassi, foglie...) che saranno l’indizio o uno degli strumenti che permetterà ai bambini di fare l’esperimento.</a:t>
            </a:r>
          </a:p>
          <a:p>
            <a:r>
              <a:rPr lang="it-IT" dirty="0">
                <a:solidFill>
                  <a:srgbClr val="0070C0"/>
                </a:solidFill>
              </a:rPr>
              <a:t>i cinque sensi sono uno strumento che permetterà ai bambini di fare scoperte.</a:t>
            </a:r>
          </a:p>
        </p:txBody>
      </p:sp>
    </p:spTree>
    <p:extLst>
      <p:ext uri="{BB962C8B-B14F-4D97-AF65-F5344CB8AC3E}">
        <p14:creationId xmlns:p14="http://schemas.microsoft.com/office/powerpoint/2010/main" val="376418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8ABB14-3B53-217E-FD19-939B3A18AE92}"/>
              </a:ext>
            </a:extLst>
          </p:cNvPr>
          <p:cNvSpPr>
            <a:spLocks noGrp="1"/>
          </p:cNvSpPr>
          <p:nvPr>
            <p:ph type="title"/>
          </p:nvPr>
        </p:nvSpPr>
        <p:spPr/>
        <p:txBody>
          <a:bodyPr>
            <a:normAutofit/>
          </a:bodyPr>
          <a:lstStyle/>
          <a:p>
            <a:r>
              <a:rPr lang="it-IT" sz="4800" b="1" dirty="0">
                <a:solidFill>
                  <a:srgbClr val="00B050"/>
                </a:solidFill>
              </a:rPr>
              <a:t>L’ORTO</a:t>
            </a:r>
          </a:p>
        </p:txBody>
      </p:sp>
      <p:sp>
        <p:nvSpPr>
          <p:cNvPr id="3" name="Segnaposto contenuto 2">
            <a:extLst>
              <a:ext uri="{FF2B5EF4-FFF2-40B4-BE49-F238E27FC236}">
                <a16:creationId xmlns:a16="http://schemas.microsoft.com/office/drawing/2014/main" id="{61C3769A-1DF2-E2A8-79ED-D6D25FC7DD48}"/>
              </a:ext>
            </a:extLst>
          </p:cNvPr>
          <p:cNvSpPr>
            <a:spLocks noGrp="1"/>
          </p:cNvSpPr>
          <p:nvPr>
            <p:ph sz="half" idx="1"/>
          </p:nvPr>
        </p:nvSpPr>
        <p:spPr/>
        <p:txBody>
          <a:bodyPr>
            <a:normAutofit fontScale="32500" lnSpcReduction="20000"/>
          </a:bodyPr>
          <a:lstStyle/>
          <a:p>
            <a:pPr marL="0" indent="0">
              <a:buNone/>
            </a:pPr>
            <a:r>
              <a:rPr lang="it-IT" sz="4000" dirty="0"/>
              <a:t>L’ orto dei bambini sarà un vero e proprio laboratorio all’aperto, si snoderà nell’arco di tutto l’anno scolastico (ottobre-giugno) in cui i bambini in prima persona scopriranno con piccoli gesti, osservazioni e cura che da un piccolo seme nasce una pianta e impareranno a conoscere anche il mondo degli insetti che utili e le proprietà fondamentali dei prodotti dell’orto.</a:t>
            </a:r>
          </a:p>
          <a:p>
            <a:pPr marL="0" indent="0">
              <a:buNone/>
            </a:pPr>
            <a:r>
              <a:rPr lang="it-IT" sz="5500" b="1" dirty="0">
                <a:solidFill>
                  <a:srgbClr val="00B050"/>
                </a:solidFill>
              </a:rPr>
              <a:t>METODOLOGIE</a:t>
            </a:r>
          </a:p>
          <a:p>
            <a:pPr marL="0" indent="0">
              <a:buNone/>
            </a:pPr>
            <a:r>
              <a:rPr lang="it-IT" sz="4000" dirty="0"/>
              <a:t>Il laboratorio è rivolto a tutte e tre le fasce d’età nell’attività della mattina utilizzando prevalentemente lo spazio esterno:</a:t>
            </a:r>
          </a:p>
          <a:p>
            <a:pPr marL="0" indent="0">
              <a:buNone/>
            </a:pPr>
            <a:r>
              <a:rPr lang="it-IT" sz="4000" dirty="0"/>
              <a:t>-osservazione</a:t>
            </a:r>
          </a:p>
          <a:p>
            <a:pPr marL="0" indent="0">
              <a:buNone/>
            </a:pPr>
            <a:r>
              <a:rPr lang="it-IT" sz="4000" dirty="0"/>
              <a:t>-esplorazione</a:t>
            </a:r>
          </a:p>
          <a:p>
            <a:pPr marL="0" indent="0">
              <a:buNone/>
            </a:pPr>
            <a:r>
              <a:rPr lang="it-IT" sz="4000" dirty="0"/>
              <a:t>-manipolazione</a:t>
            </a:r>
          </a:p>
          <a:p>
            <a:pPr marL="0" indent="0">
              <a:buNone/>
            </a:pPr>
            <a:r>
              <a:rPr lang="it-IT" sz="4000" dirty="0"/>
              <a:t>-uso di attrezzi </a:t>
            </a:r>
          </a:p>
          <a:p>
            <a:pPr marL="0" indent="0">
              <a:buNone/>
            </a:pPr>
            <a:endParaRPr lang="it-IT" dirty="0"/>
          </a:p>
        </p:txBody>
      </p:sp>
      <p:sp>
        <p:nvSpPr>
          <p:cNvPr id="4" name="Segnaposto contenuto 3">
            <a:extLst>
              <a:ext uri="{FF2B5EF4-FFF2-40B4-BE49-F238E27FC236}">
                <a16:creationId xmlns:a16="http://schemas.microsoft.com/office/drawing/2014/main" id="{4082B971-DD03-D250-A990-F9CA5195FB2C}"/>
              </a:ext>
            </a:extLst>
          </p:cNvPr>
          <p:cNvSpPr>
            <a:spLocks noGrp="1"/>
          </p:cNvSpPr>
          <p:nvPr>
            <p:ph sz="half" idx="2"/>
          </p:nvPr>
        </p:nvSpPr>
        <p:spPr/>
        <p:txBody>
          <a:bodyPr>
            <a:normAutofit fontScale="32500" lnSpcReduction="20000"/>
          </a:bodyPr>
          <a:lstStyle/>
          <a:p>
            <a:pPr marL="0" indent="0">
              <a:buNone/>
            </a:pPr>
            <a:r>
              <a:rPr lang="it-IT" sz="5500" b="1" dirty="0">
                <a:solidFill>
                  <a:srgbClr val="00B050"/>
                </a:solidFill>
              </a:rPr>
              <a:t>OBIETTIVI :</a:t>
            </a:r>
          </a:p>
          <a:p>
            <a:pPr marL="0" indent="0">
              <a:buNone/>
            </a:pPr>
            <a:r>
              <a:rPr lang="it-IT" sz="4300" dirty="0">
                <a:solidFill>
                  <a:schemeClr val="accent3">
                    <a:lumMod val="50000"/>
                  </a:schemeClr>
                </a:solidFill>
              </a:rPr>
              <a:t>manipolare i materiali naturali(acqua, terra, sabbia, semi, bulbi..)</a:t>
            </a:r>
          </a:p>
          <a:p>
            <a:pPr marL="0" indent="0">
              <a:buNone/>
            </a:pPr>
            <a:r>
              <a:rPr lang="it-IT" sz="4300" dirty="0">
                <a:solidFill>
                  <a:schemeClr val="accent3">
                    <a:lumMod val="50000"/>
                  </a:schemeClr>
                </a:solidFill>
              </a:rPr>
              <a:t>collaborare alla progettazione dell’orto</a:t>
            </a:r>
          </a:p>
          <a:p>
            <a:pPr marL="0" indent="0">
              <a:buNone/>
            </a:pPr>
            <a:r>
              <a:rPr lang="it-IT" sz="4300" dirty="0">
                <a:solidFill>
                  <a:schemeClr val="accent3">
                    <a:lumMod val="50000"/>
                  </a:schemeClr>
                </a:solidFill>
              </a:rPr>
              <a:t>eseguire delle fasi della coltivazione (preparazione, semina, germinazione e raccolta)</a:t>
            </a:r>
          </a:p>
          <a:p>
            <a:pPr marL="0" indent="0">
              <a:buNone/>
            </a:pPr>
            <a:r>
              <a:rPr lang="it-IT" sz="4300" dirty="0">
                <a:solidFill>
                  <a:schemeClr val="accent3">
                    <a:lumMod val="50000"/>
                  </a:schemeClr>
                </a:solidFill>
              </a:rPr>
              <a:t>conoscere e osservare piante e fiori</a:t>
            </a:r>
          </a:p>
          <a:p>
            <a:pPr marL="0" indent="0">
              <a:buNone/>
            </a:pPr>
            <a:r>
              <a:rPr lang="it-IT" sz="4300" dirty="0">
                <a:solidFill>
                  <a:schemeClr val="accent3">
                    <a:lumMod val="50000"/>
                  </a:schemeClr>
                </a:solidFill>
              </a:rPr>
              <a:t>scoprire la ciclicità delle colture</a:t>
            </a:r>
          </a:p>
          <a:p>
            <a:pPr marL="0" indent="0">
              <a:buNone/>
            </a:pPr>
            <a:r>
              <a:rPr lang="it-IT" sz="4300" dirty="0">
                <a:solidFill>
                  <a:schemeClr val="accent3">
                    <a:lumMod val="50000"/>
                  </a:schemeClr>
                </a:solidFill>
              </a:rPr>
              <a:t>scoprire gli animali che abitano la terra e fuori dalla terra</a:t>
            </a:r>
          </a:p>
          <a:p>
            <a:pPr marL="0" indent="0">
              <a:buNone/>
            </a:pPr>
            <a:r>
              <a:rPr lang="it-IT" sz="4300" dirty="0">
                <a:solidFill>
                  <a:schemeClr val="accent3">
                    <a:lumMod val="50000"/>
                  </a:schemeClr>
                </a:solidFill>
              </a:rPr>
              <a:t>imparare ad usare gli strumenti di lavoro(palette, rastrello, zappa, vanga..)</a:t>
            </a:r>
          </a:p>
          <a:p>
            <a:pPr marL="0" indent="0">
              <a:buNone/>
            </a:pPr>
            <a:r>
              <a:rPr lang="it-IT" sz="4300" dirty="0">
                <a:solidFill>
                  <a:schemeClr val="accent3">
                    <a:lumMod val="50000"/>
                  </a:schemeClr>
                </a:solidFill>
              </a:rPr>
              <a:t>svolgere ruoli precisi, cooperazione</a:t>
            </a:r>
          </a:p>
          <a:p>
            <a:endParaRPr lang="it-IT" dirty="0"/>
          </a:p>
        </p:txBody>
      </p:sp>
    </p:spTree>
    <p:extLst>
      <p:ext uri="{BB962C8B-B14F-4D97-AF65-F5344CB8AC3E}">
        <p14:creationId xmlns:p14="http://schemas.microsoft.com/office/powerpoint/2010/main" val="121855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normAutofit/>
          </a:bodyPr>
          <a:lstStyle/>
          <a:p>
            <a:pPr rtl="0"/>
            <a:r>
              <a:rPr lang="it-IT" sz="4800" b="1" dirty="0">
                <a:solidFill>
                  <a:srgbClr val="00B050"/>
                </a:solidFill>
              </a:rPr>
              <a:t>L’ORTO </a:t>
            </a:r>
          </a:p>
        </p:txBody>
      </p:sp>
      <p:pic>
        <p:nvPicPr>
          <p:cNvPr id="3" name="Segnaposto immagine 2" descr="Immagine che contiene vestiti, persona, terreno, aria aperta&#10;&#10;Descrizione generata automaticamente">
            <a:extLst>
              <a:ext uri="{FF2B5EF4-FFF2-40B4-BE49-F238E27FC236}">
                <a16:creationId xmlns:a16="http://schemas.microsoft.com/office/drawing/2014/main" id="{87C8EBE1-BD28-945C-5F9E-6493D37A9D3E}"/>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3336" r="13336"/>
          <a:stretch>
            <a:fillRect/>
          </a:stretch>
        </p:blipFill>
        <p:spPr/>
      </p:pic>
      <p:pic>
        <p:nvPicPr>
          <p:cNvPr id="5" name="Segnaposto immagine 4" descr="Immagine che contiene persona, vestiti, calzature, terreno&#10;&#10;Descrizione generata automaticamente">
            <a:extLst>
              <a:ext uri="{FF2B5EF4-FFF2-40B4-BE49-F238E27FC236}">
                <a16:creationId xmlns:a16="http://schemas.microsoft.com/office/drawing/2014/main" id="{8A6BF218-C6E8-1EA3-FD7B-E4DED2890D4F}"/>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11667" b="11667"/>
          <a:stretch>
            <a:fillRect/>
          </a:stretch>
        </p:blipFill>
        <p:spPr/>
      </p:pic>
      <p:pic>
        <p:nvPicPr>
          <p:cNvPr id="7" name="Segnaposto immagine 6" descr="Immagine che contiene cielo, finestra, pianta, albero&#10;&#10;Descrizione generata automaticamente">
            <a:extLst>
              <a:ext uri="{FF2B5EF4-FFF2-40B4-BE49-F238E27FC236}">
                <a16:creationId xmlns:a16="http://schemas.microsoft.com/office/drawing/2014/main" id="{4ABF4EA2-F49F-4D3D-0555-AAA85F336809}"/>
              </a:ext>
            </a:extLst>
          </p:cNvPr>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t="11645" b="11645"/>
          <a:stretch>
            <a:fillRect/>
          </a:stretch>
        </p:blipFill>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12486-932A-9644-ADA7-6A5CAB885C3D}"/>
              </a:ext>
            </a:extLst>
          </p:cNvPr>
          <p:cNvSpPr>
            <a:spLocks noGrp="1"/>
          </p:cNvSpPr>
          <p:nvPr>
            <p:ph type="title"/>
          </p:nvPr>
        </p:nvSpPr>
        <p:spPr/>
        <p:txBody>
          <a:bodyPr>
            <a:normAutofit/>
          </a:bodyPr>
          <a:lstStyle/>
          <a:p>
            <a:pPr algn="ctr"/>
            <a:r>
              <a:rPr lang="it-IT" sz="4400" b="1" dirty="0">
                <a:solidFill>
                  <a:srgbClr val="FF8205"/>
                </a:solidFill>
              </a:rPr>
              <a:t>ATTIVITA’ DEL POMERIGGIO</a:t>
            </a:r>
          </a:p>
        </p:txBody>
      </p:sp>
      <p:pic>
        <p:nvPicPr>
          <p:cNvPr id="10" name="Segnaposto immagine 9" descr="Immagine che contiene edificio, aria aperta, calzature, terreno&#10;&#10;Descrizione generata automaticamente">
            <a:extLst>
              <a:ext uri="{FF2B5EF4-FFF2-40B4-BE49-F238E27FC236}">
                <a16:creationId xmlns:a16="http://schemas.microsoft.com/office/drawing/2014/main" id="{BF2F8A2C-B60D-F686-C064-6A3F4A68E88C}"/>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1645" b="11645"/>
          <a:stretch>
            <a:fillRect/>
          </a:stretch>
        </p:blipFill>
        <p:spPr/>
      </p:pic>
      <p:pic>
        <p:nvPicPr>
          <p:cNvPr id="12" name="Segnaposto immagine 11" descr="Immagine che contiene vestiti, terreno, calzature, bambino&#10;&#10;Descrizione generata automaticamente">
            <a:extLst>
              <a:ext uri="{FF2B5EF4-FFF2-40B4-BE49-F238E27FC236}">
                <a16:creationId xmlns:a16="http://schemas.microsoft.com/office/drawing/2014/main" id="{09922D89-2407-C32D-5B5F-22C859387B53}"/>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1667" b="11667"/>
          <a:stretch>
            <a:fillRect/>
          </a:stretch>
        </p:blipFill>
        <p:spPr/>
      </p:pic>
      <p:pic>
        <p:nvPicPr>
          <p:cNvPr id="14" name="Segnaposto immagine 13" descr="Immagine che contiene aria aperta, bambino, vestiti, terreno&#10;&#10;Descrizione generata automaticamente">
            <a:extLst>
              <a:ext uri="{FF2B5EF4-FFF2-40B4-BE49-F238E27FC236}">
                <a16:creationId xmlns:a16="http://schemas.microsoft.com/office/drawing/2014/main" id="{ECC7789E-6336-E741-F88D-CF4ACDC42591}"/>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t="11645" b="11645"/>
          <a:stretch>
            <a:fillRect/>
          </a:stretch>
        </p:blipFill>
        <p:spPr/>
      </p:pic>
    </p:spTree>
    <p:extLst>
      <p:ext uri="{BB962C8B-B14F-4D97-AF65-F5344CB8AC3E}">
        <p14:creationId xmlns:p14="http://schemas.microsoft.com/office/powerpoint/2010/main" val="35926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F7F13-9BEA-8C23-48D5-CDCE8D248C07}"/>
              </a:ext>
            </a:extLst>
          </p:cNvPr>
          <p:cNvSpPr>
            <a:spLocks noGrp="1"/>
          </p:cNvSpPr>
          <p:nvPr>
            <p:ph type="title"/>
          </p:nvPr>
        </p:nvSpPr>
        <p:spPr/>
        <p:txBody>
          <a:bodyPr>
            <a:normAutofit/>
          </a:bodyPr>
          <a:lstStyle/>
          <a:p>
            <a:r>
              <a:rPr lang="it-IT" sz="4400" b="1" dirty="0">
                <a:solidFill>
                  <a:srgbClr val="FF0000"/>
                </a:solidFill>
              </a:rPr>
              <a:t>PROGETTO ENGLISH TEACHER </a:t>
            </a:r>
          </a:p>
        </p:txBody>
      </p:sp>
      <p:sp>
        <p:nvSpPr>
          <p:cNvPr id="3" name="Segnaposto contenuto 2">
            <a:extLst>
              <a:ext uri="{FF2B5EF4-FFF2-40B4-BE49-F238E27FC236}">
                <a16:creationId xmlns:a16="http://schemas.microsoft.com/office/drawing/2014/main" id="{14271280-F8F0-5B7C-4EA7-BEA08668941F}"/>
              </a:ext>
            </a:extLst>
          </p:cNvPr>
          <p:cNvSpPr>
            <a:spLocks noGrp="1"/>
          </p:cNvSpPr>
          <p:nvPr>
            <p:ph sz="half" idx="1"/>
          </p:nvPr>
        </p:nvSpPr>
        <p:spPr/>
        <p:txBody>
          <a:bodyPr>
            <a:normAutofit fontScale="70000" lnSpcReduction="20000"/>
          </a:bodyPr>
          <a:lstStyle/>
          <a:p>
            <a:r>
              <a:rPr lang="it-IT" dirty="0">
                <a:solidFill>
                  <a:srgbClr val="0070C0"/>
                </a:solidFill>
              </a:rPr>
              <a:t>Il presente progetto si propone di portare il bambino verso un primo approccio ad un nuovo codice linguistico e, tramite esso, verso la scoperta di punti di vista differenti da cui osservare la realtà, in modo da porre le basi per un sano rapporto con la diversità.</a:t>
            </a:r>
            <a:br>
              <a:rPr lang="it-IT" dirty="0">
                <a:solidFill>
                  <a:srgbClr val="0070C0"/>
                </a:solidFill>
              </a:rPr>
            </a:br>
            <a:r>
              <a:rPr lang="it-IT" dirty="0">
                <a:solidFill>
                  <a:srgbClr val="0070C0"/>
                </a:solidFill>
              </a:rPr>
              <a:t>Il GIOCO costituirà̀ il motore portante dell’attività̀ didattica. </a:t>
            </a:r>
          </a:p>
          <a:p>
            <a:r>
              <a:rPr lang="it-IT" dirty="0">
                <a:solidFill>
                  <a:srgbClr val="0070C0"/>
                </a:solidFill>
              </a:rPr>
              <a:t>La partecipazione dei piccoli sarà fortemente sollecitata, la ripetizione continua di parole o concetti, il gioco, l’aiuto attraverso immagini e disegni, l’inserimento di gesti o saluti sempre uguali e canzoncine. Questi sono i piccoli e grandi segreti per fare assorbire l’inglese quasi senza che i bimbi si accorgano.</a:t>
            </a:r>
          </a:p>
        </p:txBody>
      </p:sp>
      <p:pic>
        <p:nvPicPr>
          <p:cNvPr id="5" name="Segnaposto contenuto 4">
            <a:extLst>
              <a:ext uri="{FF2B5EF4-FFF2-40B4-BE49-F238E27FC236}">
                <a16:creationId xmlns:a16="http://schemas.microsoft.com/office/drawing/2014/main" id="{BF33C098-8F9E-7EAD-2A44-A0584792486F}"/>
              </a:ext>
            </a:extLst>
          </p:cNvPr>
          <p:cNvPicPr>
            <a:picLocks noGrp="1" noChangeAspect="1"/>
          </p:cNvPicPr>
          <p:nvPr>
            <p:ph sz="half" idx="2"/>
          </p:nvPr>
        </p:nvPicPr>
        <p:blipFill>
          <a:blip r:embed="rId2"/>
          <a:stretch>
            <a:fillRect/>
          </a:stretch>
        </p:blipFill>
        <p:spPr>
          <a:xfrm>
            <a:off x="6742906" y="2695575"/>
            <a:ext cx="3810000" cy="2447925"/>
          </a:xfrm>
          <a:prstGeom prst="rect">
            <a:avLst/>
          </a:prstGeom>
        </p:spPr>
      </p:pic>
    </p:spTree>
    <p:extLst>
      <p:ext uri="{BB962C8B-B14F-4D97-AF65-F5344CB8AC3E}">
        <p14:creationId xmlns:p14="http://schemas.microsoft.com/office/powerpoint/2010/main" val="409187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D1E0E-2DB1-682B-3EC6-F60FD5E0A66C}"/>
              </a:ext>
            </a:extLst>
          </p:cNvPr>
          <p:cNvSpPr>
            <a:spLocks noGrp="1"/>
          </p:cNvSpPr>
          <p:nvPr>
            <p:ph type="title"/>
          </p:nvPr>
        </p:nvSpPr>
        <p:spPr>
          <a:xfrm>
            <a:off x="1065212" y="304800"/>
            <a:ext cx="10058402" cy="1219200"/>
          </a:xfrm>
        </p:spPr>
        <p:txBody>
          <a:bodyPr anchor="b">
            <a:normAutofit/>
          </a:bodyPr>
          <a:lstStyle/>
          <a:p>
            <a:r>
              <a:rPr lang="it-IT" sz="4400" b="1" dirty="0">
                <a:solidFill>
                  <a:srgbClr val="00B050"/>
                </a:solidFill>
              </a:rPr>
              <a:t>PSICOMOTRICITA’</a:t>
            </a:r>
          </a:p>
        </p:txBody>
      </p:sp>
      <p:pic>
        <p:nvPicPr>
          <p:cNvPr id="5" name="Segnaposto contenuto 4">
            <a:extLst>
              <a:ext uri="{FF2B5EF4-FFF2-40B4-BE49-F238E27FC236}">
                <a16:creationId xmlns:a16="http://schemas.microsoft.com/office/drawing/2014/main" id="{50B6809F-1E15-68DA-98CD-92BF16A6D854}"/>
              </a:ext>
            </a:extLst>
          </p:cNvPr>
          <p:cNvPicPr>
            <a:picLocks noGrp="1" noChangeAspect="1"/>
          </p:cNvPicPr>
          <p:nvPr>
            <p:ph sz="half" idx="1"/>
          </p:nvPr>
        </p:nvPicPr>
        <p:blipFill>
          <a:blip r:embed="rId2"/>
          <a:stretch>
            <a:fillRect/>
          </a:stretch>
        </p:blipFill>
        <p:spPr>
          <a:xfrm>
            <a:off x="1448530" y="1825625"/>
            <a:ext cx="4187952" cy="4187952"/>
          </a:xfrm>
          <a:prstGeom prst="rect">
            <a:avLst/>
          </a:prstGeom>
          <a:noFill/>
        </p:spPr>
      </p:pic>
      <p:sp>
        <p:nvSpPr>
          <p:cNvPr id="3" name="Segnaposto contenuto 2">
            <a:extLst>
              <a:ext uri="{FF2B5EF4-FFF2-40B4-BE49-F238E27FC236}">
                <a16:creationId xmlns:a16="http://schemas.microsoft.com/office/drawing/2014/main" id="{39BFBF89-069C-FBC3-0EF0-6F0AE7B38E10}"/>
              </a:ext>
            </a:extLst>
          </p:cNvPr>
          <p:cNvSpPr>
            <a:spLocks noGrp="1"/>
          </p:cNvSpPr>
          <p:nvPr>
            <p:ph sz="half" idx="2"/>
          </p:nvPr>
        </p:nvSpPr>
        <p:spPr>
          <a:xfrm>
            <a:off x="6172200" y="1825625"/>
            <a:ext cx="4951414" cy="4187952"/>
          </a:xfrm>
        </p:spPr>
        <p:txBody>
          <a:bodyPr>
            <a:normAutofit/>
          </a:bodyPr>
          <a:lstStyle/>
          <a:p>
            <a:pPr>
              <a:lnSpc>
                <a:spcPct val="90000"/>
              </a:lnSpc>
            </a:pPr>
            <a:r>
              <a:rPr lang="it-IT" sz="2000" b="1" dirty="0">
                <a:solidFill>
                  <a:schemeClr val="accent6">
                    <a:lumMod val="75000"/>
                  </a:schemeClr>
                </a:solidFill>
              </a:rPr>
              <a:t>La psicomotricità è una disciplina che considera l’individuo nella sua globalità e che ha come obiettivo quello di promuovere lo sviluppo armonico della personalità e l’espressione della propria identità.</a:t>
            </a:r>
          </a:p>
          <a:p>
            <a:pPr>
              <a:lnSpc>
                <a:spcPct val="90000"/>
              </a:lnSpc>
            </a:pPr>
            <a:r>
              <a:rPr lang="it-IT" sz="2000" b="1" dirty="0">
                <a:solidFill>
                  <a:schemeClr val="accent6">
                    <a:lumMod val="75000"/>
                  </a:schemeClr>
                </a:solidFill>
              </a:rPr>
              <a:t>Attraverso l’attività psicomotoria il bambino può sperimentare e incrementare tanto le competenze motorie quanto quelle cognitive, affettive, sociali e relazionali attraverso proposte di gioco psicomotorio.</a:t>
            </a:r>
          </a:p>
        </p:txBody>
      </p:sp>
    </p:spTree>
    <p:extLst>
      <p:ext uri="{BB962C8B-B14F-4D97-AF65-F5344CB8AC3E}">
        <p14:creationId xmlns:p14="http://schemas.microsoft.com/office/powerpoint/2010/main" val="24502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rtl="0"/>
            <a:r>
              <a:rPr lang="it-IT" sz="4400" b="1" dirty="0">
                <a:solidFill>
                  <a:srgbClr val="00B050"/>
                </a:solidFill>
              </a:rPr>
              <a:t>SEZIONE PRIMAVERA</a:t>
            </a:r>
          </a:p>
        </p:txBody>
      </p:sp>
      <p:sp>
        <p:nvSpPr>
          <p:cNvPr id="3" name="Segnaposto testo 2"/>
          <p:cNvSpPr>
            <a:spLocks noGrp="1"/>
          </p:cNvSpPr>
          <p:nvPr>
            <p:ph type="body" idx="1"/>
          </p:nvPr>
        </p:nvSpPr>
        <p:spPr/>
        <p:txBody>
          <a:bodyPr rtlCol="0">
            <a:normAutofit/>
          </a:bodyPr>
          <a:lstStyle/>
          <a:p>
            <a:pPr rtl="0"/>
            <a:r>
              <a:rPr lang="it-IT" sz="2000" dirty="0">
                <a:solidFill>
                  <a:srgbClr val="0070C0"/>
                </a:solidFill>
              </a:rPr>
              <a:t>UN BAMBINO/A DI 2-3 ANNI PUÒ: </a:t>
            </a:r>
          </a:p>
        </p:txBody>
      </p:sp>
      <p:sp>
        <p:nvSpPr>
          <p:cNvPr id="4" name="Segnaposto contenuto 3"/>
          <p:cNvSpPr>
            <a:spLocks noGrp="1"/>
          </p:cNvSpPr>
          <p:nvPr>
            <p:ph sz="half" idx="2"/>
          </p:nvPr>
        </p:nvSpPr>
        <p:spPr/>
        <p:txBody>
          <a:bodyPr rtlCol="0">
            <a:normAutofit/>
          </a:bodyPr>
          <a:lstStyle/>
          <a:p>
            <a:r>
              <a:rPr lang="it-IT" b="1" dirty="0">
                <a:solidFill>
                  <a:srgbClr val="FF66CC"/>
                </a:solidFill>
              </a:rPr>
              <a:t>AMBIENTARSI </a:t>
            </a:r>
          </a:p>
          <a:p>
            <a:r>
              <a:rPr lang="it-IT" b="1" dirty="0">
                <a:solidFill>
                  <a:srgbClr val="FF66CC"/>
                </a:solidFill>
              </a:rPr>
              <a:t>ANNOIARSI</a:t>
            </a:r>
          </a:p>
          <a:p>
            <a:r>
              <a:rPr lang="it-IT" b="1" dirty="0">
                <a:solidFill>
                  <a:srgbClr val="FF66CC"/>
                </a:solidFill>
              </a:rPr>
              <a:t>SPORCARSI</a:t>
            </a:r>
          </a:p>
          <a:p>
            <a:r>
              <a:rPr lang="it-IT" b="1" dirty="0">
                <a:solidFill>
                  <a:srgbClr val="FF66CC"/>
                </a:solidFill>
              </a:rPr>
              <a:t>DIVERTIRSI </a:t>
            </a:r>
          </a:p>
          <a:p>
            <a:r>
              <a:rPr lang="it-IT" b="1" dirty="0">
                <a:solidFill>
                  <a:srgbClr val="FF66CC"/>
                </a:solidFill>
              </a:rPr>
              <a:t>EMOZIONARSI  E TANTO ALTRO...</a:t>
            </a:r>
          </a:p>
        </p:txBody>
      </p:sp>
      <p:sp>
        <p:nvSpPr>
          <p:cNvPr id="5" name="Segnaposto testo 4"/>
          <p:cNvSpPr>
            <a:spLocks noGrp="1"/>
          </p:cNvSpPr>
          <p:nvPr>
            <p:ph type="body" sz="quarter" idx="3"/>
          </p:nvPr>
        </p:nvSpPr>
        <p:spPr/>
        <p:txBody>
          <a:bodyPr rtlCol="0"/>
          <a:lstStyle/>
          <a:p>
            <a:pPr algn="ctr" rtl="0"/>
            <a:r>
              <a:rPr lang="it-IT" dirty="0">
                <a:solidFill>
                  <a:srgbClr val="00B0F0"/>
                </a:solidFill>
              </a:rPr>
              <a:t>ATTIVITA’:</a:t>
            </a:r>
          </a:p>
        </p:txBody>
      </p:sp>
      <p:sp>
        <p:nvSpPr>
          <p:cNvPr id="6" name="Segnaposto contenuto 5"/>
          <p:cNvSpPr>
            <a:spLocks noGrp="1"/>
          </p:cNvSpPr>
          <p:nvPr>
            <p:ph sz="quarter" idx="4"/>
          </p:nvPr>
        </p:nvSpPr>
        <p:spPr/>
        <p:txBody>
          <a:bodyPr rtlCol="0">
            <a:normAutofit/>
          </a:bodyPr>
          <a:lstStyle/>
          <a:p>
            <a:r>
              <a:rPr lang="it-IT" b="1" dirty="0">
                <a:solidFill>
                  <a:srgbClr val="4CEEB4"/>
                </a:solidFill>
              </a:rPr>
              <a:t>IL GIOCO SIMBOLICO (FAR FINTA DI)</a:t>
            </a:r>
          </a:p>
          <a:p>
            <a:r>
              <a:rPr lang="it-IT" b="1" dirty="0">
                <a:solidFill>
                  <a:srgbClr val="4CEEB4"/>
                </a:solidFill>
              </a:rPr>
              <a:t>PSICOMOTRICITÀ</a:t>
            </a:r>
          </a:p>
          <a:p>
            <a:r>
              <a:rPr lang="it-IT" b="1" dirty="0">
                <a:solidFill>
                  <a:srgbClr val="4CEEB4"/>
                </a:solidFill>
              </a:rPr>
              <a:t>ATTIVITÀ GRAFICHE PITTORICHE</a:t>
            </a:r>
          </a:p>
          <a:p>
            <a:r>
              <a:rPr lang="it-IT" b="1" dirty="0">
                <a:solidFill>
                  <a:srgbClr val="4CEEB4"/>
                </a:solidFill>
              </a:rPr>
              <a:t>ATTIVITÀ MANUALI ED OCULO-MANUALI</a:t>
            </a:r>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descr="Immagine che contiene bambino, ragazzo, Arte bambini, persona&#10;&#10;Descrizione generata automaticamente">
            <a:extLst>
              <a:ext uri="{FF2B5EF4-FFF2-40B4-BE49-F238E27FC236}">
                <a16:creationId xmlns:a16="http://schemas.microsoft.com/office/drawing/2014/main" id="{13C1CFE8-5B74-60DE-1A6C-8BC0D486B773}"/>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1645" b="11645"/>
          <a:stretch>
            <a:fillRect/>
          </a:stretch>
        </p:blipFill>
        <p:spPr/>
      </p:pic>
      <p:pic>
        <p:nvPicPr>
          <p:cNvPr id="5" name="Segnaposto immagine 4" descr="Immagine che contiene interno, bambino, ragazzo, vestiti&#10;&#10;Descrizione generata automaticamente">
            <a:extLst>
              <a:ext uri="{FF2B5EF4-FFF2-40B4-BE49-F238E27FC236}">
                <a16:creationId xmlns:a16="http://schemas.microsoft.com/office/drawing/2014/main" id="{5802CF9D-686D-2DC1-7B51-08E288BAC826}"/>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1635" b="11635"/>
          <a:stretch>
            <a:fillRect/>
          </a:stretch>
        </p:blipFill>
        <p:spPr/>
      </p:pic>
      <p:pic>
        <p:nvPicPr>
          <p:cNvPr id="9" name="Segnaposto immagine 8" descr="Immagine che contiene aria aperta, vestiti, erba, bambino&#10;&#10;Descrizione generata automaticamente">
            <a:extLst>
              <a:ext uri="{FF2B5EF4-FFF2-40B4-BE49-F238E27FC236}">
                <a16:creationId xmlns:a16="http://schemas.microsoft.com/office/drawing/2014/main" id="{EF316D7D-CA37-E7FA-87BE-C6A071A09C4C}"/>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3336" r="13336"/>
          <a:stretch>
            <a:fillRect/>
          </a:stretch>
        </p:blipFill>
        <p:spPr>
          <a:xfrm>
            <a:off x="8227064" y="1838281"/>
            <a:ext cx="2715768" cy="2776308"/>
          </a:xfrm>
        </p:spPr>
      </p:pic>
    </p:spTree>
    <p:extLst>
      <p:ext uri="{BB962C8B-B14F-4D97-AF65-F5344CB8AC3E}">
        <p14:creationId xmlns:p14="http://schemas.microsoft.com/office/powerpoint/2010/main" val="143441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524FA-AB12-F76E-9332-2BE47BAEB49B}"/>
              </a:ext>
            </a:extLst>
          </p:cNvPr>
          <p:cNvSpPr>
            <a:spLocks noGrp="1"/>
          </p:cNvSpPr>
          <p:nvPr>
            <p:ph type="title"/>
          </p:nvPr>
        </p:nvSpPr>
        <p:spPr>
          <a:xfrm>
            <a:off x="1065212" y="304800"/>
            <a:ext cx="10058402" cy="1219200"/>
          </a:xfrm>
        </p:spPr>
        <p:txBody>
          <a:bodyPr anchor="b">
            <a:normAutofit/>
          </a:bodyPr>
          <a:lstStyle/>
          <a:p>
            <a:r>
              <a:rPr lang="it-IT" sz="4400" b="1" dirty="0">
                <a:solidFill>
                  <a:schemeClr val="bg2">
                    <a:lumMod val="50000"/>
                  </a:schemeClr>
                </a:solidFill>
              </a:rPr>
              <a:t>Il metodo sorelle Agazzi</a:t>
            </a:r>
          </a:p>
        </p:txBody>
      </p:sp>
      <p:pic>
        <p:nvPicPr>
          <p:cNvPr id="5" name="Segnaposto contenuto 4" descr="Immagine che contiene persona, terra, gruppo, esterni&#10;&#10;Descrizione generata automaticamente">
            <a:extLst>
              <a:ext uri="{FF2B5EF4-FFF2-40B4-BE49-F238E27FC236}">
                <a16:creationId xmlns:a16="http://schemas.microsoft.com/office/drawing/2014/main" id="{A7237622-CE88-2ACA-B848-0ED34EF6557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6944" r="6991" b="3"/>
          <a:stretch/>
        </p:blipFill>
        <p:spPr>
          <a:xfrm>
            <a:off x="1065212" y="1825625"/>
            <a:ext cx="4954588" cy="4187952"/>
          </a:xfrm>
          <a:prstGeom prst="rect">
            <a:avLst/>
          </a:prstGeom>
          <a:noFill/>
        </p:spPr>
      </p:pic>
      <p:sp>
        <p:nvSpPr>
          <p:cNvPr id="3" name="Segnaposto contenuto 2">
            <a:extLst>
              <a:ext uri="{FF2B5EF4-FFF2-40B4-BE49-F238E27FC236}">
                <a16:creationId xmlns:a16="http://schemas.microsoft.com/office/drawing/2014/main" id="{F1A1C089-5FB4-85BB-ABE1-6D354CD8AF3C}"/>
              </a:ext>
            </a:extLst>
          </p:cNvPr>
          <p:cNvSpPr>
            <a:spLocks noGrp="1"/>
          </p:cNvSpPr>
          <p:nvPr>
            <p:ph sz="half" idx="2"/>
          </p:nvPr>
        </p:nvSpPr>
        <p:spPr>
          <a:xfrm>
            <a:off x="6172200" y="1825625"/>
            <a:ext cx="4951414" cy="4187952"/>
          </a:xfrm>
        </p:spPr>
        <p:txBody>
          <a:bodyPr>
            <a:normAutofit/>
          </a:bodyPr>
          <a:lstStyle/>
          <a:p>
            <a:pPr marL="0" indent="0">
              <a:lnSpc>
                <a:spcPct val="90000"/>
              </a:lnSpc>
              <a:buNone/>
            </a:pPr>
            <a:r>
              <a:rPr lang="it-IT" sz="1600" b="1" dirty="0">
                <a:solidFill>
                  <a:schemeClr val="tx2"/>
                </a:solidFill>
              </a:rPr>
              <a:t>A differenza del metodo Montessori, i materiali didattici non sono prestabiliti, perché seguono le scoperte e le tappe evolutive del bambino. “Il bambino vive, gioca, lavora, parla, opera, convive”, scrive Rosa Agazzi: “Quella stessa libertà che la fisiologia reclama a favore dei bambini va concessa, in nome della pedagogia, anche alle educatrici nello svolgimento del programma. È utile, necessario, tracciare un programma… ma è altresì necessario tenere presente che ogni educatrice rappresenta una mente, un cuore, un sistema nervoso che le sono speciali”. Questo vale anche per i bambini, come ricorda Pietro Pasquali in uno scritto: “L'educazione del cuore non è il risultato né di lezioni, né d'esercizi speciali, ma è l'effetto di tutto l'indirizzo della giornata</a:t>
            </a:r>
          </a:p>
        </p:txBody>
      </p:sp>
    </p:spTree>
    <p:extLst>
      <p:ext uri="{BB962C8B-B14F-4D97-AF65-F5344CB8AC3E}">
        <p14:creationId xmlns:p14="http://schemas.microsoft.com/office/powerpoint/2010/main" val="24278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rtl="0"/>
            <a:r>
              <a:rPr lang="it-IT" b="1" dirty="0">
                <a:solidFill>
                  <a:schemeClr val="accent6">
                    <a:lumMod val="75000"/>
                  </a:schemeClr>
                </a:solidFill>
              </a:rPr>
              <a:t>Asilo Nido </a:t>
            </a:r>
            <a:br>
              <a:rPr lang="it-IT" b="1" dirty="0">
                <a:solidFill>
                  <a:schemeClr val="accent6">
                    <a:lumMod val="75000"/>
                  </a:schemeClr>
                </a:solidFill>
              </a:rPr>
            </a:br>
            <a:r>
              <a:rPr lang="it-IT" b="1" dirty="0">
                <a:solidFill>
                  <a:srgbClr val="00B050"/>
                </a:solidFill>
              </a:rPr>
              <a:t>Grillo Mirtillo</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1CEE6-B96B-66BF-717C-7DF2335EDC08}"/>
              </a:ext>
            </a:extLst>
          </p:cNvPr>
          <p:cNvSpPr>
            <a:spLocks noGrp="1"/>
          </p:cNvSpPr>
          <p:nvPr>
            <p:ph type="title"/>
          </p:nvPr>
        </p:nvSpPr>
        <p:spPr/>
        <p:txBody>
          <a:bodyPr>
            <a:normAutofit/>
          </a:bodyPr>
          <a:lstStyle/>
          <a:p>
            <a:r>
              <a:rPr lang="it-IT" sz="4400" b="1" dirty="0">
                <a:solidFill>
                  <a:srgbClr val="FFC000"/>
                </a:solidFill>
              </a:rPr>
              <a:t>SEZIONE PULCINI</a:t>
            </a:r>
          </a:p>
        </p:txBody>
      </p:sp>
      <p:sp>
        <p:nvSpPr>
          <p:cNvPr id="3" name="Segnaposto contenuto 2">
            <a:extLst>
              <a:ext uri="{FF2B5EF4-FFF2-40B4-BE49-F238E27FC236}">
                <a16:creationId xmlns:a16="http://schemas.microsoft.com/office/drawing/2014/main" id="{89E67A4C-AA64-076F-FC27-BEDB80AFA0F4}"/>
              </a:ext>
            </a:extLst>
          </p:cNvPr>
          <p:cNvSpPr>
            <a:spLocks noGrp="1"/>
          </p:cNvSpPr>
          <p:nvPr>
            <p:ph idx="1"/>
          </p:nvPr>
        </p:nvSpPr>
        <p:spPr/>
        <p:txBody>
          <a:bodyPr/>
          <a:lstStyle/>
          <a:p>
            <a:pPr algn="just"/>
            <a:r>
              <a:rPr lang="it-IT" dirty="0">
                <a:solidFill>
                  <a:schemeClr val="accent5">
                    <a:lumMod val="75000"/>
                  </a:schemeClr>
                </a:solidFill>
              </a:rPr>
              <a:t>OBIETTIVI: Incoraggiare i bambini a fare da soli attraverso piccole sfide, incentivando la loro autonomia. </a:t>
            </a:r>
          </a:p>
          <a:p>
            <a:pPr algn="just"/>
            <a:r>
              <a:rPr lang="it-IT" dirty="0">
                <a:solidFill>
                  <a:schemeClr val="accent5">
                    <a:lumMod val="75000"/>
                  </a:schemeClr>
                </a:solidFill>
              </a:rPr>
              <a:t>METODOLOGIA OPERATIVA: L’intervento educativo non sarà di tipo direttivo, ma sarà l'ambiente ad essere  predisposto per dare la possibilità ai piccoli di esprimersi liberamente, in modo autonomo (Es. importanza degli spazi esterni come stimolo all’autonomia)</a:t>
            </a:r>
          </a:p>
          <a:p>
            <a:pPr algn="just"/>
            <a:r>
              <a:rPr lang="it-IT" dirty="0">
                <a:solidFill>
                  <a:schemeClr val="accent5">
                    <a:lumMod val="75000"/>
                  </a:schemeClr>
                </a:solidFill>
              </a:rPr>
              <a:t>STRUMENTI E VERIFICA: L’osservazione costante da parte delle educatrici e il confronto con le famiglie accompagneranno tutto il lavoro di questo anno scolastico.</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rtl="0"/>
            <a:r>
              <a:rPr lang="it-IT" sz="4400" b="1" dirty="0">
                <a:solidFill>
                  <a:srgbClr val="002060"/>
                </a:solidFill>
              </a:rPr>
              <a:t>SEZIONE CONIGLIETTI</a:t>
            </a:r>
          </a:p>
        </p:txBody>
      </p:sp>
      <p:sp>
        <p:nvSpPr>
          <p:cNvPr id="3" name="Segnaposto contenuto 2">
            <a:extLst>
              <a:ext uri="{FF2B5EF4-FFF2-40B4-BE49-F238E27FC236}">
                <a16:creationId xmlns:a16="http://schemas.microsoft.com/office/drawing/2014/main" id="{8E6AE88B-EB4D-DACC-6EE5-7A40C9848CDF}"/>
              </a:ext>
            </a:extLst>
          </p:cNvPr>
          <p:cNvSpPr>
            <a:spLocks noGrp="1"/>
          </p:cNvSpPr>
          <p:nvPr>
            <p:ph idx="1"/>
          </p:nvPr>
        </p:nvSpPr>
        <p:spPr/>
        <p:txBody>
          <a:bodyPr/>
          <a:lstStyle/>
          <a:p>
            <a:r>
              <a:rPr lang="it-IT" dirty="0">
                <a:solidFill>
                  <a:schemeClr val="accent3">
                    <a:lumMod val="50000"/>
                  </a:schemeClr>
                </a:solidFill>
              </a:rPr>
              <a:t>Gli obiettivi prefissati sono volti a garantire il benessere psico-fisico del bambino che, nel contesto nido, vive la possibilità di scoprire e sperimentare tutto lo circonda in favore del suo sviluppo e della sua autonomia. </a:t>
            </a:r>
          </a:p>
          <a:p>
            <a:r>
              <a:rPr lang="it-IT" dirty="0">
                <a:solidFill>
                  <a:schemeClr val="accent3">
                    <a:lumMod val="50000"/>
                  </a:schemeClr>
                </a:solidFill>
              </a:rPr>
              <a:t>Le metodologie adottate dalle educatrici per raggiungere gli obiettivi si basano su attività ludico-didattiche strutturate e non. Ogni qualvolta risulti possibile, le giornate saranno vissute secondo l’out-door </a:t>
            </a:r>
            <a:r>
              <a:rPr lang="it-IT" dirty="0" err="1">
                <a:solidFill>
                  <a:schemeClr val="accent3">
                    <a:lumMod val="50000"/>
                  </a:schemeClr>
                </a:solidFill>
              </a:rPr>
              <a:t>education</a:t>
            </a:r>
            <a:r>
              <a:rPr lang="it-IT" dirty="0">
                <a:solidFill>
                  <a:schemeClr val="accent3">
                    <a:lumMod val="50000"/>
                  </a:schemeClr>
                </a:solidFill>
              </a:rPr>
              <a:t>. </a:t>
            </a:r>
          </a:p>
          <a:p>
            <a:r>
              <a:rPr lang="it-IT" dirty="0">
                <a:solidFill>
                  <a:schemeClr val="accent3">
                    <a:lumMod val="50000"/>
                  </a:schemeClr>
                </a:solidFill>
              </a:rPr>
              <a:t>Gli strumenti cui faremo riferimento saranno la partecipazione attiva, l’osservazione e la documentazione. </a:t>
            </a:r>
          </a:p>
          <a:p>
            <a:endParaRPr lang="it-IT" dirty="0"/>
          </a:p>
          <a:p>
            <a:endParaRPr lang="it-IT"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42314F-E3A5-9950-372F-F331340354AD}"/>
              </a:ext>
            </a:extLst>
          </p:cNvPr>
          <p:cNvSpPr>
            <a:spLocks noGrp="1"/>
          </p:cNvSpPr>
          <p:nvPr>
            <p:ph type="title"/>
          </p:nvPr>
        </p:nvSpPr>
        <p:spPr/>
        <p:txBody>
          <a:bodyPr>
            <a:normAutofit/>
          </a:bodyPr>
          <a:lstStyle/>
          <a:p>
            <a:r>
              <a:rPr lang="it-IT" sz="4400" b="1" dirty="0">
                <a:solidFill>
                  <a:schemeClr val="accent3">
                    <a:lumMod val="75000"/>
                  </a:schemeClr>
                </a:solidFill>
              </a:rPr>
              <a:t>SEZIONE BRUCHETTI</a:t>
            </a:r>
          </a:p>
        </p:txBody>
      </p:sp>
      <p:sp>
        <p:nvSpPr>
          <p:cNvPr id="3" name="Segnaposto contenuto 2">
            <a:extLst>
              <a:ext uri="{FF2B5EF4-FFF2-40B4-BE49-F238E27FC236}">
                <a16:creationId xmlns:a16="http://schemas.microsoft.com/office/drawing/2014/main" id="{9950E06A-CE3C-0450-48A0-D60CF58254ED}"/>
              </a:ext>
            </a:extLst>
          </p:cNvPr>
          <p:cNvSpPr>
            <a:spLocks noGrp="1"/>
          </p:cNvSpPr>
          <p:nvPr>
            <p:ph idx="1"/>
          </p:nvPr>
        </p:nvSpPr>
        <p:spPr/>
        <p:txBody>
          <a:bodyPr/>
          <a:lstStyle/>
          <a:p>
            <a:r>
              <a:rPr lang="it-IT" b="1" dirty="0">
                <a:solidFill>
                  <a:srgbClr val="0070C0"/>
                </a:solidFill>
              </a:rPr>
              <a:t>Obiettivi: sviluppo delle autonomie del bambino </a:t>
            </a:r>
          </a:p>
          <a:p>
            <a:r>
              <a:rPr lang="it-IT" b="1" dirty="0">
                <a:solidFill>
                  <a:srgbClr val="0070C0"/>
                </a:solidFill>
              </a:rPr>
              <a:t>Metodologia operativa: osservazione quotidiana </a:t>
            </a:r>
          </a:p>
          <a:p>
            <a:r>
              <a:rPr lang="it-IT" b="1" dirty="0">
                <a:solidFill>
                  <a:srgbClr val="0070C0"/>
                </a:solidFill>
              </a:rPr>
              <a:t>Strumenti: griglia di osservazione Verifica: raggiungimento degli obiettivi prefissati</a:t>
            </a:r>
          </a:p>
        </p:txBody>
      </p:sp>
    </p:spTree>
    <p:extLst>
      <p:ext uri="{BB962C8B-B14F-4D97-AF65-F5344CB8AC3E}">
        <p14:creationId xmlns:p14="http://schemas.microsoft.com/office/powerpoint/2010/main" val="144149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15CAD-0F43-0955-A06B-08377AE248A1}"/>
              </a:ext>
            </a:extLst>
          </p:cNvPr>
          <p:cNvSpPr>
            <a:spLocks noGrp="1"/>
          </p:cNvSpPr>
          <p:nvPr>
            <p:ph type="title"/>
          </p:nvPr>
        </p:nvSpPr>
        <p:spPr/>
        <p:txBody>
          <a:bodyPr>
            <a:normAutofit/>
          </a:bodyPr>
          <a:lstStyle/>
          <a:p>
            <a:r>
              <a:rPr lang="it-IT" sz="4400" b="1" dirty="0"/>
              <a:t>SEZIONE COCCINELLE</a:t>
            </a:r>
          </a:p>
        </p:txBody>
      </p:sp>
      <p:sp>
        <p:nvSpPr>
          <p:cNvPr id="3" name="Segnaposto contenuto 2">
            <a:extLst>
              <a:ext uri="{FF2B5EF4-FFF2-40B4-BE49-F238E27FC236}">
                <a16:creationId xmlns:a16="http://schemas.microsoft.com/office/drawing/2014/main" id="{6170D222-EE05-8F83-6AF0-36994564D963}"/>
              </a:ext>
            </a:extLst>
          </p:cNvPr>
          <p:cNvSpPr>
            <a:spLocks noGrp="1"/>
          </p:cNvSpPr>
          <p:nvPr>
            <p:ph idx="1"/>
          </p:nvPr>
        </p:nvSpPr>
        <p:spPr/>
        <p:txBody>
          <a:bodyPr>
            <a:normAutofit fontScale="92500"/>
          </a:bodyPr>
          <a:lstStyle/>
          <a:p>
            <a:pPr marL="0" indent="0" algn="just">
              <a:buNone/>
            </a:pPr>
            <a:r>
              <a:rPr lang="it-IT" b="1" dirty="0">
                <a:solidFill>
                  <a:srgbClr val="FF0000"/>
                </a:solidFill>
              </a:rPr>
              <a:t>Nella sezione delle Coccinelle non verrà presentato un progetto didattico-educativo in quanto l’età dei bambini non consente una continua riuscita. L’obbietto principale per questa sezione sarà quello di ambientarsi al nido, creare quindi una situazione di armonia e di equilibrio tra i bambini e interiorizzare quelli che sono i momenti principali della giornata (distacco, nanna, pappa…).La metodologia operativa utilizzata sarà una vera e propria relazione di cura del bambino, soddisfacendo i bisogni principali dei bambini, creando tranquillità e serenità, parole chiavi di questo percorso. Attraverso strumenti fondamentali come l’ascolto, la fiducia e la relazione, cercheremo di porre al bambino e alla famiglia le attenzioni principali di cui hanno bisogno nei primi mesi di ambientamento al nido.</a:t>
            </a:r>
          </a:p>
        </p:txBody>
      </p:sp>
    </p:spTree>
    <p:extLst>
      <p:ext uri="{BB962C8B-B14F-4D97-AF65-F5344CB8AC3E}">
        <p14:creationId xmlns:p14="http://schemas.microsoft.com/office/powerpoint/2010/main" val="35222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25E0CA-6425-092E-7442-0F083CD66437}"/>
              </a:ext>
            </a:extLst>
          </p:cNvPr>
          <p:cNvSpPr>
            <a:spLocks noGrp="1"/>
          </p:cNvSpPr>
          <p:nvPr>
            <p:ph type="title"/>
          </p:nvPr>
        </p:nvSpPr>
        <p:spPr/>
        <p:txBody>
          <a:bodyPr>
            <a:normAutofit/>
          </a:bodyPr>
          <a:lstStyle/>
          <a:p>
            <a:r>
              <a:rPr lang="it-IT" sz="4400" b="1" dirty="0">
                <a:solidFill>
                  <a:srgbClr val="15E71F"/>
                </a:solidFill>
              </a:rPr>
              <a:t>Programmazione 0-6: </a:t>
            </a:r>
            <a:r>
              <a:rPr lang="it-IT" sz="4400" b="1" dirty="0">
                <a:solidFill>
                  <a:srgbClr val="00B050"/>
                </a:solidFill>
              </a:rPr>
              <a:t>IO POSSO…</a:t>
            </a:r>
          </a:p>
        </p:txBody>
      </p:sp>
      <p:sp>
        <p:nvSpPr>
          <p:cNvPr id="3" name="Segnaposto contenuto 2">
            <a:extLst>
              <a:ext uri="{FF2B5EF4-FFF2-40B4-BE49-F238E27FC236}">
                <a16:creationId xmlns:a16="http://schemas.microsoft.com/office/drawing/2014/main" id="{5AECEF36-7C2F-EC8F-BFE1-99F6F659A243}"/>
              </a:ext>
            </a:extLst>
          </p:cNvPr>
          <p:cNvSpPr>
            <a:spLocks noGrp="1"/>
          </p:cNvSpPr>
          <p:nvPr>
            <p:ph sz="half" idx="1"/>
          </p:nvPr>
        </p:nvSpPr>
        <p:spPr/>
        <p:txBody>
          <a:bodyPr/>
          <a:lstStyle/>
          <a:p>
            <a:pPr marL="0" indent="0" algn="ctr">
              <a:buNone/>
            </a:pPr>
            <a:r>
              <a:rPr lang="it-IT" sz="2800" b="1" dirty="0">
                <a:solidFill>
                  <a:srgbClr val="002060"/>
                </a:solidFill>
              </a:rPr>
              <a:t>3-6 anni</a:t>
            </a:r>
          </a:p>
          <a:p>
            <a:r>
              <a:rPr lang="it-IT" sz="2800" b="1" dirty="0">
                <a:solidFill>
                  <a:srgbClr val="002060"/>
                </a:solidFill>
              </a:rPr>
              <a:t>Obbiettivo principale: sviluppare molteplici capacità attraverso diverse tipologie di laboratori </a:t>
            </a:r>
          </a:p>
          <a:p>
            <a:endParaRPr lang="it-IT" dirty="0"/>
          </a:p>
        </p:txBody>
      </p:sp>
      <p:sp>
        <p:nvSpPr>
          <p:cNvPr id="4" name="Segnaposto contenuto 3">
            <a:extLst>
              <a:ext uri="{FF2B5EF4-FFF2-40B4-BE49-F238E27FC236}">
                <a16:creationId xmlns:a16="http://schemas.microsoft.com/office/drawing/2014/main" id="{8DC7F5CF-2D86-0CD8-9700-14359E121B62}"/>
              </a:ext>
            </a:extLst>
          </p:cNvPr>
          <p:cNvSpPr>
            <a:spLocks noGrp="1"/>
          </p:cNvSpPr>
          <p:nvPr>
            <p:ph sz="half" idx="2"/>
          </p:nvPr>
        </p:nvSpPr>
        <p:spPr/>
        <p:txBody>
          <a:bodyPr>
            <a:normAutofit/>
          </a:bodyPr>
          <a:lstStyle/>
          <a:p>
            <a:pPr marL="0" indent="0" algn="ctr">
              <a:buNone/>
            </a:pPr>
            <a:r>
              <a:rPr lang="it-IT" sz="2800" b="1" dirty="0">
                <a:solidFill>
                  <a:srgbClr val="00B0F0"/>
                </a:solidFill>
              </a:rPr>
              <a:t>0-3 anni</a:t>
            </a:r>
          </a:p>
          <a:p>
            <a:r>
              <a:rPr lang="it-IT" sz="2800" b="1" dirty="0">
                <a:solidFill>
                  <a:srgbClr val="00B0F0"/>
                </a:solidFill>
              </a:rPr>
              <a:t>Obbiettivo principale: sviluppo delle proprie autonomie </a:t>
            </a:r>
          </a:p>
        </p:txBody>
      </p:sp>
    </p:spTree>
    <p:extLst>
      <p:ext uri="{BB962C8B-B14F-4D97-AF65-F5344CB8AC3E}">
        <p14:creationId xmlns:p14="http://schemas.microsoft.com/office/powerpoint/2010/main" val="56003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a:bodyPr>
          <a:lstStyle/>
          <a:p>
            <a:pPr rtl="0"/>
            <a:r>
              <a:rPr lang="it-IT" sz="4400" b="1" dirty="0">
                <a:solidFill>
                  <a:srgbClr val="F9440B"/>
                </a:solidFill>
              </a:rPr>
              <a:t>Progetti Infanzia</a:t>
            </a:r>
          </a:p>
        </p:txBody>
      </p:sp>
      <p:sp>
        <p:nvSpPr>
          <p:cNvPr id="14" name="Segnaposto contenuto 13"/>
          <p:cNvSpPr>
            <a:spLocks noGrp="1"/>
          </p:cNvSpPr>
          <p:nvPr>
            <p:ph idx="1"/>
          </p:nvPr>
        </p:nvSpPr>
        <p:spPr/>
        <p:txBody>
          <a:bodyPr rtlCol="0"/>
          <a:lstStyle/>
          <a:p>
            <a:pPr rtl="0"/>
            <a:r>
              <a:rPr lang="it-IT" sz="2800" b="1" dirty="0">
                <a:solidFill>
                  <a:srgbClr val="00B050"/>
                </a:solidFill>
              </a:rPr>
              <a:t>Religione e Educazione Civica Mt. Veronica</a:t>
            </a:r>
          </a:p>
          <a:p>
            <a:pPr rtl="0"/>
            <a:r>
              <a:rPr lang="it-IT" sz="2800" b="1" dirty="0">
                <a:solidFill>
                  <a:srgbClr val="00B050"/>
                </a:solidFill>
              </a:rPr>
              <a:t>Coding e Lettura Mt. Erica</a:t>
            </a:r>
          </a:p>
          <a:p>
            <a:pPr rtl="0"/>
            <a:r>
              <a:rPr lang="it-IT" sz="2800" b="1" dirty="0">
                <a:solidFill>
                  <a:srgbClr val="00B050"/>
                </a:solidFill>
              </a:rPr>
              <a:t>Creativo Mt. Anna</a:t>
            </a:r>
          </a:p>
          <a:p>
            <a:pPr rtl="0"/>
            <a:r>
              <a:rPr lang="it-IT" sz="2800" b="1" dirty="0">
                <a:solidFill>
                  <a:srgbClr val="00B050"/>
                </a:solidFill>
              </a:rPr>
              <a:t>Alfabetizzazione emotiva Mt. Luisa</a:t>
            </a:r>
          </a:p>
          <a:p>
            <a:pPr rtl="0"/>
            <a:r>
              <a:rPr lang="it-IT" sz="2800" b="1" dirty="0">
                <a:solidFill>
                  <a:srgbClr val="00B050"/>
                </a:solidFill>
              </a:rPr>
              <a:t>Scientifico Mt. Paola</a:t>
            </a:r>
          </a:p>
          <a:p>
            <a:pPr rtl="0"/>
            <a:r>
              <a:rPr lang="it-IT" sz="2800" b="1" dirty="0">
                <a:solidFill>
                  <a:srgbClr val="00B050"/>
                </a:solidFill>
              </a:rPr>
              <a:t>L’Orto Mt. Elisa</a:t>
            </a:r>
          </a:p>
          <a:p>
            <a:pPr rtl="0"/>
            <a:endParaRPr lang="it-IT" sz="2800" b="1" dirty="0">
              <a:solidFill>
                <a:srgbClr val="00B050"/>
              </a:solidFill>
            </a:endParaRPr>
          </a:p>
          <a:p>
            <a:pPr rtl="0"/>
            <a:endParaRPr lang="it-IT"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rtl="0"/>
            <a:r>
              <a:rPr lang="it-IT" sz="4400" b="1" dirty="0">
                <a:solidFill>
                  <a:schemeClr val="accent6">
                    <a:lumMod val="75000"/>
                  </a:schemeClr>
                </a:solidFill>
              </a:rPr>
              <a:t>RELIGIONE: IL VIAGGIO</a:t>
            </a:r>
          </a:p>
        </p:txBody>
      </p:sp>
      <p:sp>
        <p:nvSpPr>
          <p:cNvPr id="3" name="Segnaposto contenuto 2"/>
          <p:cNvSpPr>
            <a:spLocks noGrp="1"/>
          </p:cNvSpPr>
          <p:nvPr>
            <p:ph sz="half" idx="1"/>
          </p:nvPr>
        </p:nvSpPr>
        <p:spPr/>
        <p:txBody>
          <a:bodyPr rtlCol="0">
            <a:normAutofit fontScale="85000" lnSpcReduction="20000"/>
          </a:bodyPr>
          <a:lstStyle/>
          <a:p>
            <a:pPr marL="0" indent="0" algn="just">
              <a:buNone/>
            </a:pPr>
            <a:r>
              <a:rPr lang="it-IT" sz="2400" b="1" kern="150" dirty="0">
                <a:solidFill>
                  <a:srgbClr val="0070C0"/>
                </a:solidFill>
                <a:effectLst/>
                <a:latin typeface="+mj-lt"/>
                <a:ea typeface="Times New Roman" panose="02020603050405020304" pitchFamily="18" charset="0"/>
                <a:cs typeface="Lucida Sans" panose="020B0602030504020204" pitchFamily="34" charset="0"/>
              </a:rPr>
              <a:t>OBIETTIVI DI APPRENDIMENTO:</a:t>
            </a:r>
            <a:endParaRPr lang="it-IT" sz="2400" b="1" kern="150" dirty="0">
              <a:solidFill>
                <a:srgbClr val="0070C0"/>
              </a:solidFill>
              <a:effectLst/>
              <a:latin typeface="+mj-lt"/>
              <a:ea typeface="NSimSun" panose="02010609030101010101" pitchFamily="49" charset="-122"/>
              <a:cs typeface="Lucida Sans" panose="020B0602030504020204" pitchFamily="34" charset="0"/>
            </a:endParaRPr>
          </a:p>
          <a:p>
            <a:pPr marL="342900" lvl="0" indent="-342900" algn="just">
              <a:buFont typeface="Arial" panose="020B0604020202020204" pitchFamily="34" charset="0"/>
              <a:buChar char="•"/>
            </a:pPr>
            <a:r>
              <a:rPr lang="it-IT" sz="2400" b="1" kern="150" dirty="0">
                <a:solidFill>
                  <a:srgbClr val="0070C0"/>
                </a:solidFill>
                <a:effectLst/>
                <a:latin typeface="+mj-lt"/>
                <a:ea typeface="Times New Roman" panose="02020603050405020304" pitchFamily="18" charset="0"/>
                <a:cs typeface="OpenSymbol"/>
              </a:rPr>
              <a:t>Identificare le regole di convivenza dell'ambiente scuola.</a:t>
            </a:r>
            <a:endParaRPr lang="it-IT" sz="2400" b="1" kern="150" dirty="0">
              <a:solidFill>
                <a:srgbClr val="0070C0"/>
              </a:solidFill>
              <a:effectLst/>
              <a:latin typeface="+mj-lt"/>
              <a:ea typeface="OpenSymbol"/>
              <a:cs typeface="OpenSymbol"/>
            </a:endParaRPr>
          </a:p>
          <a:p>
            <a:pPr marL="342900" lvl="0" indent="-342900" algn="just">
              <a:buFont typeface="Arial" panose="020B0604020202020204" pitchFamily="34" charset="0"/>
              <a:buChar char="•"/>
            </a:pPr>
            <a:r>
              <a:rPr lang="it-IT" sz="2400" b="1" kern="150" dirty="0">
                <a:solidFill>
                  <a:srgbClr val="0070C0"/>
                </a:solidFill>
                <a:effectLst/>
                <a:latin typeface="+mj-lt"/>
                <a:ea typeface="Times New Roman" panose="02020603050405020304" pitchFamily="18" charset="0"/>
                <a:cs typeface="OpenSymbol"/>
              </a:rPr>
              <a:t>Individuare le differenze di ognuno, riconoscendo la propria e altrui unicità.</a:t>
            </a:r>
            <a:endParaRPr lang="it-IT" sz="2400" b="1" kern="150" dirty="0">
              <a:solidFill>
                <a:srgbClr val="0070C0"/>
              </a:solidFill>
              <a:effectLst/>
              <a:latin typeface="+mj-lt"/>
              <a:ea typeface="OpenSymbol"/>
              <a:cs typeface="OpenSymbol"/>
            </a:endParaRPr>
          </a:p>
          <a:p>
            <a:pPr marL="342900" lvl="0" indent="-342900" algn="just">
              <a:buFont typeface="Arial" panose="020B0604020202020204" pitchFamily="34" charset="0"/>
              <a:buChar char="•"/>
            </a:pPr>
            <a:r>
              <a:rPr lang="it-IT" sz="2400" b="1" kern="150" dirty="0">
                <a:solidFill>
                  <a:srgbClr val="0070C0"/>
                </a:solidFill>
                <a:effectLst/>
                <a:latin typeface="+mj-lt"/>
                <a:ea typeface="Times New Roman" panose="02020603050405020304" pitchFamily="18" charset="0"/>
                <a:cs typeface="OpenSymbol"/>
              </a:rPr>
              <a:t>Comprendere e raccontare un brano biblico.</a:t>
            </a:r>
            <a:endParaRPr lang="it-IT" sz="2400" b="1" kern="150" dirty="0">
              <a:solidFill>
                <a:srgbClr val="0070C0"/>
              </a:solidFill>
              <a:effectLst/>
              <a:latin typeface="+mj-lt"/>
              <a:ea typeface="OpenSymbol"/>
              <a:cs typeface="OpenSymbol"/>
            </a:endParaRPr>
          </a:p>
          <a:p>
            <a:pPr marL="342900" lvl="0" indent="-342900" algn="just">
              <a:buFont typeface="Arial" panose="020B0604020202020204" pitchFamily="34" charset="0"/>
              <a:buChar char="•"/>
            </a:pPr>
            <a:r>
              <a:rPr lang="it-IT" sz="2400" b="1" kern="150" dirty="0">
                <a:solidFill>
                  <a:srgbClr val="0070C0"/>
                </a:solidFill>
                <a:effectLst/>
                <a:latin typeface="+mj-lt"/>
                <a:ea typeface="Times New Roman" panose="02020603050405020304" pitchFamily="18" charset="0"/>
                <a:cs typeface="OpenSymbol"/>
              </a:rPr>
              <a:t>Parlare di sé, esprimere stati d'animo ed emozioni.</a:t>
            </a:r>
            <a:endParaRPr lang="it-IT" sz="2400" b="1" kern="150" dirty="0">
              <a:solidFill>
                <a:srgbClr val="0070C0"/>
              </a:solidFill>
              <a:effectLst/>
              <a:latin typeface="+mj-lt"/>
              <a:ea typeface="OpenSymbol"/>
              <a:cs typeface="OpenSymbol"/>
            </a:endParaRPr>
          </a:p>
          <a:p>
            <a:pPr marL="342900" lvl="0" indent="-342900" algn="just">
              <a:buFont typeface="Arial" panose="020B0604020202020204" pitchFamily="34" charset="0"/>
              <a:buChar char="•"/>
            </a:pPr>
            <a:r>
              <a:rPr lang="it-IT" sz="2400" b="1" kern="150" dirty="0">
                <a:solidFill>
                  <a:srgbClr val="0070C0"/>
                </a:solidFill>
                <a:effectLst/>
                <a:latin typeface="+mj-lt"/>
                <a:ea typeface="Times New Roman" panose="02020603050405020304" pitchFamily="18" charset="0"/>
                <a:cs typeface="OpenSymbol"/>
              </a:rPr>
              <a:t>Usare il linguaggio per interagire e comunicare.</a:t>
            </a:r>
            <a:endParaRPr lang="it-IT" sz="2400" b="1" kern="150" dirty="0">
              <a:solidFill>
                <a:srgbClr val="0070C0"/>
              </a:solidFill>
              <a:effectLst/>
              <a:latin typeface="+mj-lt"/>
              <a:ea typeface="OpenSymbol"/>
              <a:cs typeface="OpenSymbol"/>
            </a:endParaRPr>
          </a:p>
          <a:p>
            <a:pPr rtl="0"/>
            <a:endParaRPr lang="it-IT" dirty="0"/>
          </a:p>
        </p:txBody>
      </p:sp>
      <p:sp>
        <p:nvSpPr>
          <p:cNvPr id="6" name="Segnaposto contenuto 5">
            <a:extLst>
              <a:ext uri="{FF2B5EF4-FFF2-40B4-BE49-F238E27FC236}">
                <a16:creationId xmlns:a16="http://schemas.microsoft.com/office/drawing/2014/main" id="{305D8626-548D-7B05-ADE0-58D532F4D35A}"/>
              </a:ext>
            </a:extLst>
          </p:cNvPr>
          <p:cNvSpPr>
            <a:spLocks noGrp="1"/>
          </p:cNvSpPr>
          <p:nvPr>
            <p:ph sz="half" idx="2"/>
          </p:nvPr>
        </p:nvSpPr>
        <p:spPr/>
        <p:txBody>
          <a:bodyPr>
            <a:normAutofit fontScale="85000" lnSpcReduction="20000"/>
          </a:bodyPr>
          <a:lstStyle/>
          <a:p>
            <a:pPr marL="0" indent="0">
              <a:buNone/>
            </a:pPr>
            <a:r>
              <a:rPr lang="it-IT" b="1" dirty="0"/>
              <a:t>METODOLOGIE:</a:t>
            </a:r>
          </a:p>
          <a:p>
            <a:r>
              <a:rPr lang="it-IT" b="1" dirty="0"/>
              <a:t>Lezioni frontali</a:t>
            </a:r>
          </a:p>
          <a:p>
            <a:r>
              <a:rPr lang="it-IT" b="1" dirty="0"/>
              <a:t>Discussioni guidate</a:t>
            </a:r>
          </a:p>
          <a:p>
            <a:r>
              <a:rPr lang="it-IT" b="1" dirty="0"/>
              <a:t>Cooperative learning </a:t>
            </a:r>
          </a:p>
          <a:p>
            <a:r>
              <a:rPr lang="it-IT" b="1" dirty="0"/>
              <a:t>Strumenti: LIM, video, libri, canzoni, materiale vario fornito dall’insegnante</a:t>
            </a:r>
          </a:p>
          <a:p>
            <a:pPr marL="0" indent="0">
              <a:buNone/>
            </a:pPr>
            <a:endParaRPr lang="it-IT"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A346D8-B39C-6DC7-AADD-A7C900EA71D0}"/>
              </a:ext>
            </a:extLst>
          </p:cNvPr>
          <p:cNvSpPr>
            <a:spLocks noGrp="1"/>
          </p:cNvSpPr>
          <p:nvPr>
            <p:ph type="title"/>
          </p:nvPr>
        </p:nvSpPr>
        <p:spPr/>
        <p:txBody>
          <a:bodyPr>
            <a:normAutofit/>
          </a:bodyPr>
          <a:lstStyle/>
          <a:p>
            <a:r>
              <a:rPr lang="it-IT" sz="4400" b="1" dirty="0">
                <a:solidFill>
                  <a:srgbClr val="0070C0"/>
                </a:solidFill>
              </a:rPr>
              <a:t>EDUCAZIONE CIVICA</a:t>
            </a:r>
          </a:p>
        </p:txBody>
      </p:sp>
      <p:sp>
        <p:nvSpPr>
          <p:cNvPr id="3" name="Segnaposto contenuto 2">
            <a:extLst>
              <a:ext uri="{FF2B5EF4-FFF2-40B4-BE49-F238E27FC236}">
                <a16:creationId xmlns:a16="http://schemas.microsoft.com/office/drawing/2014/main" id="{77042E09-A5F8-4061-18B9-52F4E6C29654}"/>
              </a:ext>
            </a:extLst>
          </p:cNvPr>
          <p:cNvSpPr>
            <a:spLocks noGrp="1"/>
          </p:cNvSpPr>
          <p:nvPr>
            <p:ph sz="half" idx="1"/>
          </p:nvPr>
        </p:nvSpPr>
        <p:spPr/>
        <p:txBody>
          <a:bodyPr>
            <a:normAutofit fontScale="70000" lnSpcReduction="20000"/>
          </a:bodyPr>
          <a:lstStyle/>
          <a:p>
            <a:pPr marL="0" indent="0">
              <a:buNone/>
            </a:pPr>
            <a:r>
              <a:rPr lang="it-IT" sz="3400" b="1" dirty="0">
                <a:solidFill>
                  <a:srgbClr val="FF0000"/>
                </a:solidFill>
              </a:rPr>
              <a:t>Le attività di educazione civica riguardano tre grandi aree:</a:t>
            </a:r>
          </a:p>
          <a:p>
            <a:r>
              <a:rPr lang="it-IT" sz="3400" b="1" dirty="0">
                <a:solidFill>
                  <a:srgbClr val="FF0000"/>
                </a:solidFill>
              </a:rPr>
              <a:t>Costituzione, diritto (nazionale e internazionale), legalità e solidarietà,</a:t>
            </a:r>
          </a:p>
          <a:p>
            <a:r>
              <a:rPr lang="it-IT" sz="3400" b="1" dirty="0">
                <a:solidFill>
                  <a:srgbClr val="FF0000"/>
                </a:solidFill>
              </a:rPr>
              <a:t>Sviluppo sostenibile, educazione ambientale, conoscenza e tutela del patrimonio e del territorio,</a:t>
            </a:r>
          </a:p>
          <a:p>
            <a:r>
              <a:rPr lang="it-IT" sz="3400" b="1" dirty="0">
                <a:solidFill>
                  <a:srgbClr val="FF0000"/>
                </a:solidFill>
              </a:rPr>
              <a:t>Cittadinanza digitale</a:t>
            </a:r>
          </a:p>
          <a:p>
            <a:endParaRPr lang="it-IT" dirty="0"/>
          </a:p>
        </p:txBody>
      </p:sp>
      <p:sp>
        <p:nvSpPr>
          <p:cNvPr id="4" name="Segnaposto contenuto 3">
            <a:extLst>
              <a:ext uri="{FF2B5EF4-FFF2-40B4-BE49-F238E27FC236}">
                <a16:creationId xmlns:a16="http://schemas.microsoft.com/office/drawing/2014/main" id="{F7B48386-78E5-B09D-83FF-38DC7004B044}"/>
              </a:ext>
            </a:extLst>
          </p:cNvPr>
          <p:cNvSpPr>
            <a:spLocks noGrp="1"/>
          </p:cNvSpPr>
          <p:nvPr>
            <p:ph sz="half" idx="2"/>
          </p:nvPr>
        </p:nvSpPr>
        <p:spPr/>
        <p:txBody>
          <a:bodyPr>
            <a:normAutofit fontScale="70000" lnSpcReduction="20000"/>
          </a:bodyPr>
          <a:lstStyle/>
          <a:p>
            <a:pPr marL="0" indent="0">
              <a:buNone/>
            </a:pPr>
            <a:r>
              <a:rPr lang="it-IT" sz="2600" b="1" dirty="0">
                <a:solidFill>
                  <a:srgbClr val="00B0F0"/>
                </a:solidFill>
              </a:rPr>
              <a:t>OBBIETTIVI PRINCIPALI:</a:t>
            </a:r>
          </a:p>
          <a:p>
            <a:r>
              <a:rPr lang="it-IT" sz="2000" b="1" dirty="0">
                <a:solidFill>
                  <a:srgbClr val="00B0F0"/>
                </a:solidFill>
              </a:rPr>
              <a:t>Conoscere e rispettare le regole a scuola</a:t>
            </a:r>
          </a:p>
          <a:p>
            <a:r>
              <a:rPr lang="it-IT" sz="2000" b="1" dirty="0">
                <a:solidFill>
                  <a:srgbClr val="00B0F0"/>
                </a:solidFill>
              </a:rPr>
              <a:t>Conoscere alcune caratteristiche della propria realtà territoriale</a:t>
            </a:r>
          </a:p>
          <a:p>
            <a:r>
              <a:rPr lang="it-IT" sz="2000" b="1" dirty="0">
                <a:solidFill>
                  <a:srgbClr val="00B0F0"/>
                </a:solidFill>
              </a:rPr>
              <a:t>Conoscere alcuni diritti dell'infanzia.</a:t>
            </a:r>
          </a:p>
          <a:p>
            <a:r>
              <a:rPr lang="it-IT" sz="2000" b="1" dirty="0">
                <a:solidFill>
                  <a:srgbClr val="00B0F0"/>
                </a:solidFill>
              </a:rPr>
              <a:t>Conoscere la raccolta differenziata</a:t>
            </a:r>
          </a:p>
          <a:p>
            <a:r>
              <a:rPr lang="it-IT" sz="2000" b="1" dirty="0">
                <a:solidFill>
                  <a:srgbClr val="00B0F0"/>
                </a:solidFill>
              </a:rPr>
              <a:t>Conoscere la funzione delle principali tecnologie</a:t>
            </a:r>
          </a:p>
          <a:p>
            <a:r>
              <a:rPr lang="it-IT" sz="2000" b="1" dirty="0">
                <a:solidFill>
                  <a:srgbClr val="00B0F0"/>
                </a:solidFill>
              </a:rPr>
              <a:t>Conoscere l'importanza dell'igiene delle mani.</a:t>
            </a:r>
          </a:p>
          <a:p>
            <a:r>
              <a:rPr lang="it-IT" sz="2000" b="1" dirty="0">
                <a:solidFill>
                  <a:srgbClr val="00B0F0"/>
                </a:solidFill>
              </a:rPr>
              <a:t>Conoscere i comportamenti alimentari corretti.</a:t>
            </a:r>
          </a:p>
          <a:p>
            <a:r>
              <a:rPr lang="it-IT" sz="2000" b="1" dirty="0">
                <a:solidFill>
                  <a:srgbClr val="00B0F0"/>
                </a:solidFill>
              </a:rPr>
              <a:t>Conoscere l'importanza del movimento per la salute.</a:t>
            </a:r>
          </a:p>
          <a:p>
            <a:endParaRPr lang="it-IT" sz="1900" dirty="0"/>
          </a:p>
          <a:p>
            <a:endParaRPr lang="it-IT" dirty="0"/>
          </a:p>
        </p:txBody>
      </p:sp>
    </p:spTree>
    <p:extLst>
      <p:ext uri="{BB962C8B-B14F-4D97-AF65-F5344CB8AC3E}">
        <p14:creationId xmlns:p14="http://schemas.microsoft.com/office/powerpoint/2010/main" val="94270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rtl="0"/>
            <a:r>
              <a:rPr lang="it-IT" sz="4400" b="1" dirty="0">
                <a:solidFill>
                  <a:srgbClr val="FFC000"/>
                </a:solidFill>
              </a:rPr>
              <a:t>Coding tra musica e colori</a:t>
            </a:r>
          </a:p>
        </p:txBody>
      </p:sp>
      <p:sp>
        <p:nvSpPr>
          <p:cNvPr id="4" name="Segnaposto contenuto 3"/>
          <p:cNvSpPr>
            <a:spLocks noGrp="1"/>
          </p:cNvSpPr>
          <p:nvPr>
            <p:ph sz="half" idx="1"/>
          </p:nvPr>
        </p:nvSpPr>
        <p:spPr/>
        <p:txBody>
          <a:bodyPr rtlCol="0"/>
          <a:lstStyle/>
          <a:p>
            <a:pPr rtl="0"/>
            <a:r>
              <a:rPr lang="it-IT" b="1" dirty="0">
                <a:solidFill>
                  <a:srgbClr val="00B050"/>
                </a:solidFill>
              </a:rPr>
              <a:t>Le attività di CODING mirano allo sviluppo del pensiero computazionale. Con il pensiero computazionale si definiscono tutte le procedure necessarie alla risoluzione di un problema, che devono essere attuate da un esecutore per raggiungere degli obiettivi.</a:t>
            </a:r>
          </a:p>
        </p:txBody>
      </p:sp>
      <p:graphicFrame>
        <p:nvGraphicFramePr>
          <p:cNvPr id="9" name="Segnaposto contenuto 8" descr="Elenco a blocchi che mostra 6 gruppi di caselle, ognuna con un colore diverso, disposte da sinistra a destra e dall'alto in basso per ogni riga, con 2 caselle in ogni riga."/>
          <p:cNvGraphicFramePr>
            <a:graphicFrameLocks noGrp="1"/>
          </p:cNvGraphicFramePr>
          <p:nvPr>
            <p:ph sz="half" idx="2"/>
            <p:extLst>
              <p:ext uri="{D42A27DB-BD31-4B8C-83A1-F6EECF244321}">
                <p14:modId xmlns:p14="http://schemas.microsoft.com/office/powerpoint/2010/main" val="155915978"/>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DDA1DE-1DE6-36FC-531C-74D1BB1A135E}"/>
              </a:ext>
            </a:extLst>
          </p:cNvPr>
          <p:cNvSpPr>
            <a:spLocks noGrp="1"/>
          </p:cNvSpPr>
          <p:nvPr>
            <p:ph type="title"/>
          </p:nvPr>
        </p:nvSpPr>
        <p:spPr/>
        <p:txBody>
          <a:bodyPr>
            <a:normAutofit/>
          </a:bodyPr>
          <a:lstStyle/>
          <a:p>
            <a:r>
              <a:rPr lang="it-IT" sz="4400" b="1" dirty="0">
                <a:solidFill>
                  <a:srgbClr val="4CEEB4"/>
                </a:solidFill>
              </a:rPr>
              <a:t>LETTURA</a:t>
            </a:r>
          </a:p>
        </p:txBody>
      </p:sp>
      <p:sp>
        <p:nvSpPr>
          <p:cNvPr id="3" name="Segnaposto contenuto 2">
            <a:extLst>
              <a:ext uri="{FF2B5EF4-FFF2-40B4-BE49-F238E27FC236}">
                <a16:creationId xmlns:a16="http://schemas.microsoft.com/office/drawing/2014/main" id="{FE22B9C7-D7B3-06E6-DC34-045AEF119897}"/>
              </a:ext>
            </a:extLst>
          </p:cNvPr>
          <p:cNvSpPr>
            <a:spLocks noGrp="1"/>
          </p:cNvSpPr>
          <p:nvPr>
            <p:ph sz="half" idx="1"/>
          </p:nvPr>
        </p:nvSpPr>
        <p:spPr/>
        <p:txBody>
          <a:bodyPr>
            <a:normAutofit fontScale="70000" lnSpcReduction="20000"/>
          </a:bodyPr>
          <a:lstStyle/>
          <a:p>
            <a:r>
              <a:rPr lang="it-IT" dirty="0">
                <a:solidFill>
                  <a:srgbClr val="0070C0"/>
                </a:solidFill>
              </a:rPr>
              <a:t>Durante il laboratorio verrà prediletta la lettura ad alta voce questo perché l’adulto che legge ad alta voce per un bambino stabilisce con lui una relazione emotiva speciale in quanto gli trasmette disponibilità e fiducia, lo rassicura e lo guida ad esplorare il mondo, le emozioni, le avventure che escono dalle pagine del libro letto.</a:t>
            </a:r>
          </a:p>
          <a:p>
            <a:r>
              <a:rPr lang="it-IT" dirty="0">
                <a:solidFill>
                  <a:srgbClr val="0070C0"/>
                </a:solidFill>
              </a:rPr>
              <a:t>Lo scopo che la scuola si deve porre, in questa fase, è quello di suscitare il piacere della lettura e per questo motivo, l’ambiente destinato alla lettura deve essere al tempo stesso tranquillo e stimolante.</a:t>
            </a:r>
          </a:p>
        </p:txBody>
      </p:sp>
      <p:sp>
        <p:nvSpPr>
          <p:cNvPr id="4" name="Segnaposto contenuto 3">
            <a:extLst>
              <a:ext uri="{FF2B5EF4-FFF2-40B4-BE49-F238E27FC236}">
                <a16:creationId xmlns:a16="http://schemas.microsoft.com/office/drawing/2014/main" id="{273C6B4E-39CE-BDAF-B67A-F3CFCF0760D1}"/>
              </a:ext>
            </a:extLst>
          </p:cNvPr>
          <p:cNvSpPr>
            <a:spLocks noGrp="1"/>
          </p:cNvSpPr>
          <p:nvPr>
            <p:ph sz="half" idx="2"/>
          </p:nvPr>
        </p:nvSpPr>
        <p:spPr/>
        <p:txBody>
          <a:bodyPr>
            <a:normAutofit fontScale="70000" lnSpcReduction="20000"/>
          </a:bodyPr>
          <a:lstStyle/>
          <a:p>
            <a:pPr marL="0" indent="0">
              <a:buNone/>
            </a:pPr>
            <a:r>
              <a:rPr lang="it-IT" dirty="0">
                <a:solidFill>
                  <a:srgbClr val="00B0F0"/>
                </a:solidFill>
              </a:rPr>
              <a:t>• Migliorare le capacità di ascolto.</a:t>
            </a:r>
          </a:p>
          <a:p>
            <a:pPr marL="0" indent="0">
              <a:buNone/>
            </a:pPr>
            <a:r>
              <a:rPr lang="it-IT" dirty="0">
                <a:solidFill>
                  <a:srgbClr val="00B0F0"/>
                </a:solidFill>
              </a:rPr>
              <a:t>• Promuovere un atteggiamento positivo e curioso nei confronti della lettura.</a:t>
            </a:r>
          </a:p>
          <a:p>
            <a:pPr marL="0" indent="0">
              <a:buNone/>
            </a:pPr>
            <a:r>
              <a:rPr lang="it-IT" dirty="0">
                <a:solidFill>
                  <a:srgbClr val="00B0F0"/>
                </a:solidFill>
              </a:rPr>
              <a:t>• Comprendere un testo narrativo.</a:t>
            </a:r>
          </a:p>
          <a:p>
            <a:pPr marL="0" indent="0">
              <a:buNone/>
            </a:pPr>
            <a:r>
              <a:rPr lang="it-IT" dirty="0">
                <a:solidFill>
                  <a:srgbClr val="00B0F0"/>
                </a:solidFill>
              </a:rPr>
              <a:t>• Imparare a riflettere su quanto ascoltato.</a:t>
            </a:r>
          </a:p>
          <a:p>
            <a:pPr marL="0" indent="0">
              <a:buNone/>
            </a:pPr>
            <a:r>
              <a:rPr lang="it-IT" dirty="0">
                <a:solidFill>
                  <a:srgbClr val="00B0F0"/>
                </a:solidFill>
              </a:rPr>
              <a:t>• Ricostruire l’ordine cronologico degli eventi del racconto.</a:t>
            </a:r>
          </a:p>
          <a:p>
            <a:pPr marL="0" indent="0">
              <a:buNone/>
            </a:pPr>
            <a:r>
              <a:rPr lang="it-IT" dirty="0">
                <a:solidFill>
                  <a:srgbClr val="00B0F0"/>
                </a:solidFill>
              </a:rPr>
              <a:t>• Rielaborare i racconti rispettando l’ordine cronologico.</a:t>
            </a:r>
          </a:p>
          <a:p>
            <a:pPr marL="0" indent="0">
              <a:buNone/>
            </a:pPr>
            <a:r>
              <a:rPr lang="it-IT" dirty="0">
                <a:solidFill>
                  <a:srgbClr val="00B0F0"/>
                </a:solidFill>
              </a:rPr>
              <a:t>• Riconoscere elementi fondamentali del racconto: i personaggi principali, le loro azioni, gli ambienti in cui si muovono, eventuali oggetti magici.</a:t>
            </a:r>
          </a:p>
        </p:txBody>
      </p:sp>
    </p:spTree>
    <p:extLst>
      <p:ext uri="{BB962C8B-B14F-4D97-AF65-F5344CB8AC3E}">
        <p14:creationId xmlns:p14="http://schemas.microsoft.com/office/powerpoint/2010/main" val="297174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B8AAF-57B0-4EAB-CE2D-46AF4A825D78}"/>
              </a:ext>
            </a:extLst>
          </p:cNvPr>
          <p:cNvSpPr>
            <a:spLocks noGrp="1"/>
          </p:cNvSpPr>
          <p:nvPr>
            <p:ph type="title"/>
          </p:nvPr>
        </p:nvSpPr>
        <p:spPr/>
        <p:txBody>
          <a:bodyPr>
            <a:normAutofit fontScale="90000"/>
          </a:bodyPr>
          <a:lstStyle/>
          <a:p>
            <a:r>
              <a:rPr lang="it-IT" sz="4400" b="1" dirty="0">
                <a:solidFill>
                  <a:srgbClr val="00B050"/>
                </a:solidFill>
              </a:rPr>
              <a:t>NUOVE STANZE DELLA LETTURA</a:t>
            </a:r>
          </a:p>
        </p:txBody>
      </p:sp>
      <p:pic>
        <p:nvPicPr>
          <p:cNvPr id="10" name="Segnaposto immagine 9" descr="Immagine che contiene interno, erba, libro, collezione&#10;&#10;Descrizione generata automaticamente">
            <a:extLst>
              <a:ext uri="{FF2B5EF4-FFF2-40B4-BE49-F238E27FC236}">
                <a16:creationId xmlns:a16="http://schemas.microsoft.com/office/drawing/2014/main" id="{C627C686-9BC5-ADE5-7DD9-89C8C389BBCE}"/>
              </a:ext>
            </a:extLst>
          </p:cNvPr>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1645" b="11645"/>
          <a:stretch>
            <a:fillRect/>
          </a:stretch>
        </p:blipFill>
        <p:spPr/>
      </p:pic>
      <p:sp>
        <p:nvSpPr>
          <p:cNvPr id="4" name="Segnaposto testo 3">
            <a:extLst>
              <a:ext uri="{FF2B5EF4-FFF2-40B4-BE49-F238E27FC236}">
                <a16:creationId xmlns:a16="http://schemas.microsoft.com/office/drawing/2014/main" id="{DCA99D3B-24FF-3887-C0F9-EDD92ADD9A4C}"/>
              </a:ext>
            </a:extLst>
          </p:cNvPr>
          <p:cNvSpPr>
            <a:spLocks noGrp="1"/>
          </p:cNvSpPr>
          <p:nvPr>
            <p:ph type="body" sz="half" idx="2"/>
          </p:nvPr>
        </p:nvSpPr>
        <p:spPr/>
        <p:txBody>
          <a:bodyPr>
            <a:normAutofit fontScale="77500" lnSpcReduction="20000"/>
          </a:bodyPr>
          <a:lstStyle/>
          <a:p>
            <a:r>
              <a:rPr lang="it-IT" b="1" dirty="0">
                <a:solidFill>
                  <a:schemeClr val="tx2"/>
                </a:solidFill>
              </a:rPr>
              <a:t>Per leggere si ha bisogno di calma e della possibilità di tenere il proprio corpo in una posizione comoda, che ognuno deve poter scegliere.</a:t>
            </a:r>
          </a:p>
        </p:txBody>
      </p:sp>
      <p:pic>
        <p:nvPicPr>
          <p:cNvPr id="12" name="Segnaposto immagine 11" descr="Immagine che contiene interno, muro, scaffale, erba&#10;&#10;Descrizione generata automaticamente">
            <a:extLst>
              <a:ext uri="{FF2B5EF4-FFF2-40B4-BE49-F238E27FC236}">
                <a16:creationId xmlns:a16="http://schemas.microsoft.com/office/drawing/2014/main" id="{C6EF0598-F7A7-B3AF-31DC-E92F03C3BB6C}"/>
              </a:ext>
            </a:extLst>
          </p:cNvPr>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1667" b="11667"/>
          <a:stretch>
            <a:fillRect/>
          </a:stretch>
        </p:blipFill>
        <p:spPr/>
      </p:pic>
      <p:sp>
        <p:nvSpPr>
          <p:cNvPr id="6" name="Segnaposto testo 5">
            <a:extLst>
              <a:ext uri="{FF2B5EF4-FFF2-40B4-BE49-F238E27FC236}">
                <a16:creationId xmlns:a16="http://schemas.microsoft.com/office/drawing/2014/main" id="{F9256726-219C-17F5-481B-C0CC89870F8D}"/>
              </a:ext>
            </a:extLst>
          </p:cNvPr>
          <p:cNvSpPr>
            <a:spLocks noGrp="1"/>
          </p:cNvSpPr>
          <p:nvPr>
            <p:ph type="body" sz="half" idx="21"/>
          </p:nvPr>
        </p:nvSpPr>
        <p:spPr/>
        <p:txBody>
          <a:bodyPr>
            <a:normAutofit fontScale="92500" lnSpcReduction="10000"/>
          </a:bodyPr>
          <a:lstStyle/>
          <a:p>
            <a:r>
              <a:rPr lang="it-IT" sz="900" b="1" dirty="0">
                <a:solidFill>
                  <a:schemeClr val="tx2"/>
                </a:solidFill>
              </a:rPr>
              <a:t>È stata preparata una stanza lontana dagli ambienti rumorosi della scuola e arredata con tappeti e cuscini così da permettere ai bambini di distendersi, accovacciarsi, stringersi ad un cuscino, e vivere così l’esperienza della lettura in modo il più possibile rilassato e consono ai bisogni di ciascuno.</a:t>
            </a:r>
          </a:p>
        </p:txBody>
      </p:sp>
      <p:pic>
        <p:nvPicPr>
          <p:cNvPr id="14" name="Segnaposto immagine 13" descr="Immagine che contiene interno, Scaffalatura, libro, collezione&#10;&#10;Descrizione generata automaticamente">
            <a:extLst>
              <a:ext uri="{FF2B5EF4-FFF2-40B4-BE49-F238E27FC236}">
                <a16:creationId xmlns:a16="http://schemas.microsoft.com/office/drawing/2014/main" id="{5CE92CE4-ABE9-2258-CE85-B19518B093E5}"/>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3336" r="13336"/>
          <a:stretch>
            <a:fillRect/>
          </a:stretch>
        </p:blipFill>
        <p:spPr/>
      </p:pic>
      <p:sp>
        <p:nvSpPr>
          <p:cNvPr id="8" name="Segnaposto testo 7">
            <a:extLst>
              <a:ext uri="{FF2B5EF4-FFF2-40B4-BE49-F238E27FC236}">
                <a16:creationId xmlns:a16="http://schemas.microsoft.com/office/drawing/2014/main" id="{55FFF69A-B4AF-E77A-392E-AEB3079D49AD}"/>
              </a:ext>
            </a:extLst>
          </p:cNvPr>
          <p:cNvSpPr>
            <a:spLocks noGrp="1"/>
          </p:cNvSpPr>
          <p:nvPr>
            <p:ph type="body" sz="half" idx="22"/>
          </p:nvPr>
        </p:nvSpPr>
        <p:spPr/>
        <p:txBody>
          <a:bodyPr>
            <a:normAutofit fontScale="55000" lnSpcReduction="20000"/>
          </a:bodyPr>
          <a:lstStyle/>
          <a:p>
            <a:r>
              <a:rPr lang="it-IT" b="1" dirty="0">
                <a:solidFill>
                  <a:schemeClr val="tx2"/>
                </a:solidFill>
              </a:rPr>
              <a:t>Lo stesso ambiente risulta anche coinvolgente e stimolante: è arredato con scaffali ad altezza di bambino (in questo modo si dà a ognuno la possibilità di poter rivedere quanto già ascoltato o di poter sfogliare libri nuovi, che susciteranno nuove curiosità).</a:t>
            </a:r>
          </a:p>
        </p:txBody>
      </p:sp>
    </p:spTree>
    <p:extLst>
      <p:ext uri="{BB962C8B-B14F-4D97-AF65-F5344CB8AC3E}">
        <p14:creationId xmlns:p14="http://schemas.microsoft.com/office/powerpoint/2010/main" val="41982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0_TF03431377.potx" id="{4A9228DC-24B8-4FB6-B608-D7A41AA068FF}" vid="{DD4AB564-C0F8-40A4-819D-C47843D8BB03}"/>
    </a:ext>
  </a:extLst>
</a:theme>
</file>

<file path=ppt/theme/theme2.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arcobaleno</Template>
  <TotalTime>628</TotalTime>
  <Words>1951</Words>
  <Application>Microsoft Office PowerPoint</Application>
  <PresentationFormat>Widescreen</PresentationFormat>
  <Paragraphs>150</Paragraphs>
  <Slides>24</Slides>
  <Notes>9</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Segoe Print</vt:lpstr>
      <vt:lpstr>Illustrazione natura 16x9</vt:lpstr>
      <vt:lpstr>A.S. 2023-2024 </vt:lpstr>
      <vt:lpstr>Il metodo sorelle Agazzi</vt:lpstr>
      <vt:lpstr>Programmazione 0-6: IO POSSO…</vt:lpstr>
      <vt:lpstr>Progetti Infanzia</vt:lpstr>
      <vt:lpstr>RELIGIONE: IL VIAGGIO</vt:lpstr>
      <vt:lpstr>EDUCAZIONE CIVICA</vt:lpstr>
      <vt:lpstr>Coding tra musica e colori</vt:lpstr>
      <vt:lpstr>LETTURA</vt:lpstr>
      <vt:lpstr>NUOVE STANZE DELLA LETTURA</vt:lpstr>
      <vt:lpstr>CREATIVO</vt:lpstr>
      <vt:lpstr>ALFABETIZZAZIONE EMOTIVA</vt:lpstr>
      <vt:lpstr>SCIENTIFICO MATEMATICO</vt:lpstr>
      <vt:lpstr>L’ORTO</vt:lpstr>
      <vt:lpstr>L’ORTO </vt:lpstr>
      <vt:lpstr>ATTIVITA’ DEL POMERIGGIO</vt:lpstr>
      <vt:lpstr>PROGETTO ENGLISH TEACHER </vt:lpstr>
      <vt:lpstr>PSICOMOTRICITA’</vt:lpstr>
      <vt:lpstr>SEZIONE PRIMAVERA</vt:lpstr>
      <vt:lpstr>Presentazione standard di PowerPoint</vt:lpstr>
      <vt:lpstr>Asilo Nido  Grillo Mirtillo</vt:lpstr>
      <vt:lpstr>SEZIONE PULCINI</vt:lpstr>
      <vt:lpstr>SEZIONE CONIGLIETTI</vt:lpstr>
      <vt:lpstr>SEZIONE BRUCHETTI</vt:lpstr>
      <vt:lpstr>SEZIONE COCCINELLE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2023-2024</dc:title>
  <dc:creator>Segreteria - Scuola dell'Infanzia "G. Garibaldi"</dc:creator>
  <cp:lastModifiedBy>Segreteria - Scuola dell'Infanzia "G. Garibaldi"</cp:lastModifiedBy>
  <cp:revision>9</cp:revision>
  <dcterms:created xsi:type="dcterms:W3CDTF">2023-10-04T11:36:23Z</dcterms:created>
  <dcterms:modified xsi:type="dcterms:W3CDTF">2023-10-11T05:34:14Z</dcterms:modified>
</cp:coreProperties>
</file>